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725" r:id="rId3"/>
    <p:sldId id="726" r:id="rId4"/>
    <p:sldId id="260" r:id="rId5"/>
    <p:sldId id="261" r:id="rId6"/>
    <p:sldId id="257" r:id="rId7"/>
    <p:sldId id="502" r:id="rId8"/>
    <p:sldId id="283" r:id="rId9"/>
    <p:sldId id="271" r:id="rId10"/>
    <p:sldId id="378" r:id="rId11"/>
    <p:sldId id="273" r:id="rId12"/>
    <p:sldId id="720" r:id="rId13"/>
    <p:sldId id="379" r:id="rId14"/>
    <p:sldId id="320" r:id="rId15"/>
    <p:sldId id="321" r:id="rId16"/>
    <p:sldId id="322" r:id="rId17"/>
    <p:sldId id="721" r:id="rId18"/>
    <p:sldId id="268" r:id="rId19"/>
    <p:sldId id="266" r:id="rId20"/>
    <p:sldId id="263" r:id="rId21"/>
    <p:sldId id="269" r:id="rId22"/>
    <p:sldId id="727" r:id="rId23"/>
    <p:sldId id="728" r:id="rId24"/>
    <p:sldId id="72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4428" userDrawn="1">
          <p15:clr>
            <a:srgbClr val="A4A3A4"/>
          </p15:clr>
        </p15:guide>
        <p15:guide id="3" orient="horz" pos="3504" userDrawn="1">
          <p15:clr>
            <a:srgbClr val="A4A3A4"/>
          </p15:clr>
        </p15:guide>
        <p15:guide id="4" pos="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8" autoAdjust="0"/>
    <p:restoredTop sz="94660"/>
  </p:normalViewPr>
  <p:slideViewPr>
    <p:cSldViewPr snapToGrid="0" showGuides="1">
      <p:cViewPr varScale="1">
        <p:scale>
          <a:sx n="72" d="100"/>
          <a:sy n="72" d="100"/>
        </p:scale>
        <p:origin x="1548" y="66"/>
      </p:cViewPr>
      <p:guideLst>
        <p:guide orient="horz" pos="864"/>
        <p:guide pos="4428"/>
        <p:guide orient="horz" pos="3504"/>
        <p:guide pos="864"/>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89E1C6-5489-4D79-8987-082E4ABED2EA}" type="datetimeFigureOut">
              <a:rPr lang="en-US" smtClean="0"/>
              <a:t>3/10/2020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F4087-FD04-4819-A261-E2F744029823}" type="slidenum">
              <a:rPr lang="en-US" smtClean="0"/>
              <a:t>‹#›</a:t>
            </a:fld>
            <a:endParaRPr lang="en-US"/>
          </a:p>
        </p:txBody>
      </p:sp>
    </p:spTree>
    <p:extLst>
      <p:ext uri="{BB962C8B-B14F-4D97-AF65-F5344CB8AC3E}">
        <p14:creationId xmlns:p14="http://schemas.microsoft.com/office/powerpoint/2010/main" val="174255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shows how the historic district and the open space near Town Center ties into the Community Center site,   The Community Center and the Library become “anchors” to this district.</a:t>
            </a:r>
          </a:p>
          <a:p>
            <a:r>
              <a:rPr lang="en-US" dirty="0"/>
              <a:t>The slide also shows the vehicular ingress and egress paths.  With three different access points, the Community Center site will be well served for traffic and emergency responders. </a:t>
            </a:r>
          </a:p>
        </p:txBody>
      </p:sp>
      <p:sp>
        <p:nvSpPr>
          <p:cNvPr id="4" name="Slide Number Placeholder 3"/>
          <p:cNvSpPr>
            <a:spLocks noGrp="1"/>
          </p:cNvSpPr>
          <p:nvPr>
            <p:ph type="sldNum" sz="quarter" idx="5"/>
          </p:nvPr>
        </p:nvSpPr>
        <p:spPr/>
        <p:txBody>
          <a:bodyPr/>
          <a:lstStyle/>
          <a:p>
            <a:fld id="{3463D2E9-38D9-44F3-BD8A-A78A7987D82A}" type="slidenum">
              <a:rPr lang="en-US" smtClean="0"/>
              <a:t>2</a:t>
            </a:fld>
            <a:endParaRPr lang="en-US"/>
          </a:p>
        </p:txBody>
      </p:sp>
    </p:spTree>
    <p:extLst>
      <p:ext uri="{BB962C8B-B14F-4D97-AF65-F5344CB8AC3E}">
        <p14:creationId xmlns:p14="http://schemas.microsoft.com/office/powerpoint/2010/main" val="531937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8325" y="876300"/>
            <a:ext cx="3155950" cy="2366963"/>
          </a:xfrm>
          <a:prstGeom prst="rect">
            <a:avLst/>
          </a:prstGeom>
          <a:noFill/>
          <a:ln w="12700">
            <a:solidFill>
              <a:prstClr val="black"/>
            </a:solidFill>
          </a:ln>
        </p:spPr>
      </p:sp>
      <p:sp>
        <p:nvSpPr>
          <p:cNvPr id="3" name="Notes Placeholder 2"/>
          <p:cNvSpPr>
            <a:spLocks noGrp="1"/>
          </p:cNvSpPr>
          <p:nvPr>
            <p:ph type="body" idx="1"/>
          </p:nvPr>
        </p:nvSpPr>
        <p:spPr>
          <a:xfrm>
            <a:off x="938109" y="3373399"/>
            <a:ext cx="7496382" cy="2760701"/>
          </a:xfrm>
          <a:prstGeom prst="rect">
            <a:avLst/>
          </a:prstGeom>
        </p:spPr>
        <p:txBody>
          <a:bodyPr/>
          <a:lstStyle/>
          <a:p>
            <a:pPr rtl="0"/>
            <a:r>
              <a:rPr lang="en-US" sz="1600" dirty="0"/>
              <a:t>These are examples of flexible rooms (on the left) that can be converted for multiple uses.  Sometimes, we design very specific purpose-built space like the above game room.  It all depends on what a community wants.</a:t>
            </a:r>
          </a:p>
        </p:txBody>
      </p:sp>
    </p:spTree>
    <p:extLst>
      <p:ext uri="{BB962C8B-B14F-4D97-AF65-F5344CB8AC3E}">
        <p14:creationId xmlns:p14="http://schemas.microsoft.com/office/powerpoint/2010/main" val="272068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slide shows two activities in the same room at the Nantucket Senior Center.  It demonstrates why multiple program rooms are needed as Senior Center staff are not on site to set up and take down furniture all day long.</a:t>
            </a:r>
          </a:p>
        </p:txBody>
      </p:sp>
      <p:sp>
        <p:nvSpPr>
          <p:cNvPr id="4" name="Slide Number Placeholder 3"/>
          <p:cNvSpPr>
            <a:spLocks noGrp="1"/>
          </p:cNvSpPr>
          <p:nvPr>
            <p:ph type="sldNum" sz="quarter" idx="5"/>
          </p:nvPr>
        </p:nvSpPr>
        <p:spPr/>
        <p:txBody>
          <a:bodyPr/>
          <a:lstStyle/>
          <a:p>
            <a:fld id="{486F4087-FD04-4819-A261-E2F744029823}" type="slidenum">
              <a:rPr lang="en-US" smtClean="0"/>
              <a:t>12</a:t>
            </a:fld>
            <a:endParaRPr lang="en-US"/>
          </a:p>
        </p:txBody>
      </p:sp>
    </p:spTree>
    <p:extLst>
      <p:ext uri="{BB962C8B-B14F-4D97-AF65-F5344CB8AC3E}">
        <p14:creationId xmlns:p14="http://schemas.microsoft.com/office/powerpoint/2010/main" val="60631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Both of these kitchens are health department approved but the one on the right is more user friendly and the center islands turns it into a program or activity type space for all ages.</a:t>
            </a:r>
          </a:p>
        </p:txBody>
      </p:sp>
      <p:sp>
        <p:nvSpPr>
          <p:cNvPr id="4" name="Slide Number Placeholder 3"/>
          <p:cNvSpPr>
            <a:spLocks noGrp="1"/>
          </p:cNvSpPr>
          <p:nvPr>
            <p:ph type="sldNum" sz="quarter" idx="5"/>
          </p:nvPr>
        </p:nvSpPr>
        <p:spPr/>
        <p:txBody>
          <a:bodyPr/>
          <a:lstStyle/>
          <a:p>
            <a:fld id="{486F4087-FD04-4819-A261-E2F744029823}" type="slidenum">
              <a:rPr lang="en-US" smtClean="0"/>
              <a:t>13</a:t>
            </a:fld>
            <a:endParaRPr lang="en-US"/>
          </a:p>
        </p:txBody>
      </p:sp>
    </p:spTree>
    <p:extLst>
      <p:ext uri="{BB962C8B-B14F-4D97-AF65-F5344CB8AC3E}">
        <p14:creationId xmlns:p14="http://schemas.microsoft.com/office/powerpoint/2010/main" val="163169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beauty of a Senior Center with a Community Center is that the space can be shared due to the natural flow of the daily schedule.  Seniors will tend to use the center in the morning and early afternoon.</a:t>
            </a:r>
          </a:p>
        </p:txBody>
      </p:sp>
      <p:sp>
        <p:nvSpPr>
          <p:cNvPr id="4" name="Slide Number Placeholder 3"/>
          <p:cNvSpPr>
            <a:spLocks noGrp="1"/>
          </p:cNvSpPr>
          <p:nvPr>
            <p:ph type="sldNum" sz="quarter" idx="5"/>
          </p:nvPr>
        </p:nvSpPr>
        <p:spPr/>
        <p:txBody>
          <a:bodyPr/>
          <a:lstStyle/>
          <a:p>
            <a:fld id="{B28CF265-60D1-4A20-AB52-F24A528AF841}" type="slidenum">
              <a:rPr lang="en-US" smtClean="0"/>
              <a:t>14</a:t>
            </a:fld>
            <a:endParaRPr lang="en-US" dirty="0"/>
          </a:p>
        </p:txBody>
      </p:sp>
    </p:spTree>
    <p:extLst>
      <p:ext uri="{BB962C8B-B14F-4D97-AF65-F5344CB8AC3E}">
        <p14:creationId xmlns:p14="http://schemas.microsoft.com/office/powerpoint/2010/main" val="42412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beauty of a Senior Center with a Community Center is that the space can be shared due to the natural flow of the daily schedule.  After school, moms and dads with strollers might use the track while the after school crowd will use the other spaces.   The schedule challenge will be the holiday weeks where youth and seniors may be on site at the same time.  Typically, these weeks require coordination and schedule management to make everyone happy.</a:t>
            </a:r>
          </a:p>
        </p:txBody>
      </p:sp>
      <p:sp>
        <p:nvSpPr>
          <p:cNvPr id="4" name="Slide Number Placeholder 3"/>
          <p:cNvSpPr>
            <a:spLocks noGrp="1"/>
          </p:cNvSpPr>
          <p:nvPr>
            <p:ph type="sldNum" sz="quarter" idx="5"/>
          </p:nvPr>
        </p:nvSpPr>
        <p:spPr/>
        <p:txBody>
          <a:bodyPr/>
          <a:lstStyle/>
          <a:p>
            <a:fld id="{B28CF265-60D1-4A20-AB52-F24A528AF841}" type="slidenum">
              <a:rPr lang="en-US" smtClean="0"/>
              <a:t>15</a:t>
            </a:fld>
            <a:endParaRPr lang="en-US" dirty="0"/>
          </a:p>
        </p:txBody>
      </p:sp>
    </p:spTree>
    <p:extLst>
      <p:ext uri="{BB962C8B-B14F-4D97-AF65-F5344CB8AC3E}">
        <p14:creationId xmlns:p14="http://schemas.microsoft.com/office/powerpoint/2010/main" val="3825317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Adults will primarily use the Community Center in the evening for sports, activities and educational purposes.  Town meetings may use the various program rooms.  The track is open for adult use, the after work crowd.</a:t>
            </a:r>
          </a:p>
        </p:txBody>
      </p:sp>
      <p:sp>
        <p:nvSpPr>
          <p:cNvPr id="4" name="Slide Number Placeholder 3"/>
          <p:cNvSpPr>
            <a:spLocks noGrp="1"/>
          </p:cNvSpPr>
          <p:nvPr>
            <p:ph type="sldNum" sz="quarter" idx="5"/>
          </p:nvPr>
        </p:nvSpPr>
        <p:spPr/>
        <p:txBody>
          <a:bodyPr/>
          <a:lstStyle/>
          <a:p>
            <a:fld id="{486F4087-FD04-4819-A261-E2F744029823}" type="slidenum">
              <a:rPr lang="en-US" smtClean="0"/>
              <a:t>16</a:t>
            </a:fld>
            <a:endParaRPr lang="en-US"/>
          </a:p>
        </p:txBody>
      </p:sp>
    </p:spTree>
    <p:extLst>
      <p:ext uri="{BB962C8B-B14F-4D97-AF65-F5344CB8AC3E}">
        <p14:creationId xmlns:p14="http://schemas.microsoft.com/office/powerpoint/2010/main" val="2702068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F4087-FD04-4819-A261-E2F744029823}" type="slidenum">
              <a:rPr lang="en-US" smtClean="0"/>
              <a:t>17</a:t>
            </a:fld>
            <a:endParaRPr lang="en-US"/>
          </a:p>
        </p:txBody>
      </p:sp>
    </p:spTree>
    <p:extLst>
      <p:ext uri="{BB962C8B-B14F-4D97-AF65-F5344CB8AC3E}">
        <p14:creationId xmlns:p14="http://schemas.microsoft.com/office/powerpoint/2010/main" val="2867385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concept for the community center is to use these materials and the idea of an assembly of smaller buildings to make the building compatible with the Historic District.  The large barn door opening the gym to the Town Green is on the left.</a:t>
            </a:r>
          </a:p>
        </p:txBody>
      </p:sp>
      <p:sp>
        <p:nvSpPr>
          <p:cNvPr id="4" name="Slide Number Placeholder 3"/>
          <p:cNvSpPr>
            <a:spLocks noGrp="1"/>
          </p:cNvSpPr>
          <p:nvPr>
            <p:ph type="sldNum" sz="quarter" idx="5"/>
          </p:nvPr>
        </p:nvSpPr>
        <p:spPr/>
        <p:txBody>
          <a:bodyPr/>
          <a:lstStyle/>
          <a:p>
            <a:fld id="{486F4087-FD04-4819-A261-E2F744029823}" type="slidenum">
              <a:rPr lang="en-US" smtClean="0"/>
              <a:t>18</a:t>
            </a:fld>
            <a:endParaRPr lang="en-US"/>
          </a:p>
        </p:txBody>
      </p:sp>
    </p:spTree>
    <p:extLst>
      <p:ext uri="{BB962C8B-B14F-4D97-AF65-F5344CB8AC3E}">
        <p14:creationId xmlns:p14="http://schemas.microsoft.com/office/powerpoint/2010/main" val="195989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F4087-FD04-4819-A261-E2F744029823}" type="slidenum">
              <a:rPr lang="en-US" smtClean="0"/>
              <a:t>23</a:t>
            </a:fld>
            <a:endParaRPr lang="en-US"/>
          </a:p>
        </p:txBody>
      </p:sp>
    </p:spTree>
    <p:extLst>
      <p:ext uri="{BB962C8B-B14F-4D97-AF65-F5344CB8AC3E}">
        <p14:creationId xmlns:p14="http://schemas.microsoft.com/office/powerpoint/2010/main" val="262078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Ths</a:t>
            </a:r>
            <a:r>
              <a:rPr lang="en-US" dirty="0"/>
              <a:t> is an enlargement of the building, parking and open space.  The Pembroke Town Green with its gazebo off of Main Street is left open and unchanged.  The Green is expanded towards the Community Center building with a second “Green” space specifically located for recreation and senior outdoor activities.</a:t>
            </a:r>
          </a:p>
        </p:txBody>
      </p:sp>
      <p:sp>
        <p:nvSpPr>
          <p:cNvPr id="4" name="Slide Number Placeholder 3"/>
          <p:cNvSpPr>
            <a:spLocks noGrp="1"/>
          </p:cNvSpPr>
          <p:nvPr>
            <p:ph type="sldNum" sz="quarter" idx="5"/>
          </p:nvPr>
        </p:nvSpPr>
        <p:spPr/>
        <p:txBody>
          <a:bodyPr/>
          <a:lstStyle/>
          <a:p>
            <a:fld id="{3463D2E9-38D9-44F3-BD8A-A78A7987D82A}" type="slidenum">
              <a:rPr lang="en-US" smtClean="0"/>
              <a:t>3</a:t>
            </a:fld>
            <a:endParaRPr lang="en-US"/>
          </a:p>
        </p:txBody>
      </p:sp>
    </p:spTree>
    <p:extLst>
      <p:ext uri="{BB962C8B-B14F-4D97-AF65-F5344CB8AC3E}">
        <p14:creationId xmlns:p14="http://schemas.microsoft.com/office/powerpoint/2010/main" val="304859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Floor plan showing the dedicated Senior Center spaces in light yellow.  The Food Pantry is the light green rectangle.  The gym is shown as a full double court based on information provided by the recreation department indicating how the afterschool program and various basketball leagues could use a double court.</a:t>
            </a:r>
          </a:p>
          <a:p>
            <a:endParaRPr lang="en-US" dirty="0"/>
          </a:p>
        </p:txBody>
      </p:sp>
      <p:sp>
        <p:nvSpPr>
          <p:cNvPr id="4" name="Slide Number Placeholder 3"/>
          <p:cNvSpPr>
            <a:spLocks noGrp="1"/>
          </p:cNvSpPr>
          <p:nvPr>
            <p:ph type="sldNum" sz="quarter" idx="5"/>
          </p:nvPr>
        </p:nvSpPr>
        <p:spPr/>
        <p:txBody>
          <a:bodyPr/>
          <a:lstStyle/>
          <a:p>
            <a:fld id="{486F4087-FD04-4819-A261-E2F744029823}" type="slidenum">
              <a:rPr lang="en-US" smtClean="0"/>
              <a:t>4</a:t>
            </a:fld>
            <a:endParaRPr lang="en-US"/>
          </a:p>
        </p:txBody>
      </p:sp>
    </p:spTree>
    <p:extLst>
      <p:ext uri="{BB962C8B-B14F-4D97-AF65-F5344CB8AC3E}">
        <p14:creationId xmlns:p14="http://schemas.microsoft.com/office/powerpoint/2010/main" val="290806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floor of the Community Center includes a walking track and various flexible program rooms.  There are also some dedicated senior spaces that work best with extra privacy that is afforded by being on the upper level.</a:t>
            </a:r>
          </a:p>
          <a:p>
            <a:endParaRPr lang="en-US" dirty="0"/>
          </a:p>
        </p:txBody>
      </p:sp>
      <p:sp>
        <p:nvSpPr>
          <p:cNvPr id="4" name="Slide Number Placeholder 3"/>
          <p:cNvSpPr>
            <a:spLocks noGrp="1"/>
          </p:cNvSpPr>
          <p:nvPr>
            <p:ph type="sldNum" sz="quarter" idx="5"/>
          </p:nvPr>
        </p:nvSpPr>
        <p:spPr/>
        <p:txBody>
          <a:bodyPr/>
          <a:lstStyle/>
          <a:p>
            <a:fld id="{486F4087-FD04-4819-A261-E2F744029823}" type="slidenum">
              <a:rPr lang="en-US" smtClean="0"/>
              <a:t>5</a:t>
            </a:fld>
            <a:endParaRPr lang="en-US"/>
          </a:p>
        </p:txBody>
      </p:sp>
    </p:spTree>
    <p:extLst>
      <p:ext uri="{BB962C8B-B14F-4D97-AF65-F5344CB8AC3E}">
        <p14:creationId xmlns:p14="http://schemas.microsoft.com/office/powerpoint/2010/main" val="351578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is an example of the gym size with the walking track above.</a:t>
            </a:r>
          </a:p>
        </p:txBody>
      </p:sp>
      <p:sp>
        <p:nvSpPr>
          <p:cNvPr id="4" name="Slide Number Placeholder 3"/>
          <p:cNvSpPr>
            <a:spLocks noGrp="1"/>
          </p:cNvSpPr>
          <p:nvPr>
            <p:ph type="sldNum" sz="quarter" idx="5"/>
          </p:nvPr>
        </p:nvSpPr>
        <p:spPr/>
        <p:txBody>
          <a:bodyPr/>
          <a:lstStyle/>
          <a:p>
            <a:fld id="{486F4087-FD04-4819-A261-E2F744029823}" type="slidenum">
              <a:rPr lang="en-US" smtClean="0"/>
              <a:t>6</a:t>
            </a:fld>
            <a:endParaRPr lang="en-US"/>
          </a:p>
        </p:txBody>
      </p:sp>
    </p:spTree>
    <p:extLst>
      <p:ext uri="{BB962C8B-B14F-4D97-AF65-F5344CB8AC3E}">
        <p14:creationId xmlns:p14="http://schemas.microsoft.com/office/powerpoint/2010/main" val="51453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gym will accommodate up to 4 pickleball games at once.  The nets are very easy to set up and take down meaning seniors can use these in the morning and youth afterschool with minimal effort.  Pickleball is a hugely popular sport gaining in popularity with all ages, not just seniors.</a:t>
            </a:r>
          </a:p>
        </p:txBody>
      </p:sp>
      <p:sp>
        <p:nvSpPr>
          <p:cNvPr id="4" name="Slide Number Placeholder 3"/>
          <p:cNvSpPr>
            <a:spLocks noGrp="1"/>
          </p:cNvSpPr>
          <p:nvPr>
            <p:ph type="sldNum" sz="quarter" idx="5"/>
          </p:nvPr>
        </p:nvSpPr>
        <p:spPr/>
        <p:txBody>
          <a:bodyPr/>
          <a:lstStyle/>
          <a:p>
            <a:fld id="{486F4087-FD04-4819-A261-E2F744029823}" type="slidenum">
              <a:rPr lang="en-US" smtClean="0"/>
              <a:t>7</a:t>
            </a:fld>
            <a:endParaRPr lang="en-US"/>
          </a:p>
        </p:txBody>
      </p:sp>
    </p:spTree>
    <p:extLst>
      <p:ext uri="{BB962C8B-B14F-4D97-AF65-F5344CB8AC3E}">
        <p14:creationId xmlns:p14="http://schemas.microsoft.com/office/powerpoint/2010/main" val="225422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gym can have large doors opening on either side.  One side will open to the Town Green and the other will open to the parking lot, outdoor courts and fields.  The doors make it easy for summer campers to get in out of a sudden rain storm or to provide complementary indoor space to events that may take place on the green.</a:t>
            </a:r>
          </a:p>
        </p:txBody>
      </p:sp>
      <p:sp>
        <p:nvSpPr>
          <p:cNvPr id="4" name="Slide Number Placeholder 3"/>
          <p:cNvSpPr>
            <a:spLocks noGrp="1"/>
          </p:cNvSpPr>
          <p:nvPr>
            <p:ph type="sldNum" sz="quarter" idx="5"/>
          </p:nvPr>
        </p:nvSpPr>
        <p:spPr/>
        <p:txBody>
          <a:bodyPr/>
          <a:lstStyle/>
          <a:p>
            <a:fld id="{486F4087-FD04-4819-A261-E2F744029823}" type="slidenum">
              <a:rPr lang="en-US" smtClean="0"/>
              <a:t>8</a:t>
            </a:fld>
            <a:endParaRPr lang="en-US"/>
          </a:p>
        </p:txBody>
      </p:sp>
    </p:spTree>
    <p:extLst>
      <p:ext uri="{BB962C8B-B14F-4D97-AF65-F5344CB8AC3E}">
        <p14:creationId xmlns:p14="http://schemas.microsoft.com/office/powerpoint/2010/main" val="252920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is an example of the flexible sub dividable program rooms on first floor.</a:t>
            </a:r>
          </a:p>
        </p:txBody>
      </p:sp>
      <p:sp>
        <p:nvSpPr>
          <p:cNvPr id="4" name="Slide Number Placeholder 3"/>
          <p:cNvSpPr>
            <a:spLocks noGrp="1"/>
          </p:cNvSpPr>
          <p:nvPr>
            <p:ph type="sldNum" sz="quarter" idx="5"/>
          </p:nvPr>
        </p:nvSpPr>
        <p:spPr/>
        <p:txBody>
          <a:bodyPr/>
          <a:lstStyle/>
          <a:p>
            <a:fld id="{486F4087-FD04-4819-A261-E2F744029823}" type="slidenum">
              <a:rPr lang="en-US" smtClean="0"/>
              <a:t>9</a:t>
            </a:fld>
            <a:endParaRPr lang="en-US"/>
          </a:p>
        </p:txBody>
      </p:sp>
    </p:spTree>
    <p:extLst>
      <p:ext uri="{BB962C8B-B14F-4D97-AF65-F5344CB8AC3E}">
        <p14:creationId xmlns:p14="http://schemas.microsoft.com/office/powerpoint/2010/main" val="405945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4850"/>
            <a:ext cx="4686300" cy="3514725"/>
          </a:xfrm>
          <a:prstGeom prst="rect">
            <a:avLst/>
          </a:prstGeom>
        </p:spPr>
      </p:sp>
      <p:sp>
        <p:nvSpPr>
          <p:cNvPr id="3" name="Notes Placeholder 2"/>
          <p:cNvSpPr>
            <a:spLocks noGrp="1"/>
          </p:cNvSpPr>
          <p:nvPr>
            <p:ph type="body" idx="1"/>
          </p:nvPr>
        </p:nvSpPr>
        <p:spPr>
          <a:xfrm>
            <a:off x="701040" y="4451985"/>
            <a:ext cx="5608320" cy="4217670"/>
          </a:xfrm>
          <a:prstGeom prst="rect">
            <a:avLst/>
          </a:prstGeom>
        </p:spPr>
        <p:txBody>
          <a:bodyPr/>
          <a:lstStyle/>
          <a:p>
            <a:r>
              <a:rPr lang="en-US" dirty="0"/>
              <a:t>This is an example of the size of the Senior Congregate dining area.  Larger events will be served in the multi-purpose room.  The senior kitchen pantry opens up to their dining room.</a:t>
            </a:r>
          </a:p>
        </p:txBody>
      </p:sp>
    </p:spTree>
    <p:extLst>
      <p:ext uri="{BB962C8B-B14F-4D97-AF65-F5344CB8AC3E}">
        <p14:creationId xmlns:p14="http://schemas.microsoft.com/office/powerpoint/2010/main" val="98795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7645F6-76FC-4365-B969-D1B4D403B31B}"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11495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7645F6-76FC-4365-B969-D1B4D403B31B}"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160861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7645F6-76FC-4365-B969-D1B4D403B31B}"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376114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7645F6-76FC-4365-B969-D1B4D403B31B}"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4050578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7645F6-76FC-4365-B969-D1B4D403B31B}" type="datetimeFigureOut">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407625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7645F6-76FC-4365-B969-D1B4D403B31B}"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334034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7645F6-76FC-4365-B969-D1B4D403B31B}" type="datetimeFigureOut">
              <a:rPr lang="en-US" smtClean="0"/>
              <a:t>3/10/2020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336668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7645F6-76FC-4365-B969-D1B4D403B31B}" type="datetimeFigureOut">
              <a:rPr lang="en-US" smtClean="0"/>
              <a:t>3/10/2020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329397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645F6-76FC-4365-B969-D1B4D403B31B}" type="datetimeFigureOut">
              <a:rPr lang="en-US" smtClean="0"/>
              <a:t>3/10/2020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196765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7645F6-76FC-4365-B969-D1B4D403B31B}"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277468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7645F6-76FC-4365-B969-D1B4D403B31B}" type="datetimeFigureOut">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5A90B-8515-44E7-A2E0-33B7124DFA91}" type="slidenum">
              <a:rPr lang="en-US" smtClean="0"/>
              <a:t>‹#›</a:t>
            </a:fld>
            <a:endParaRPr lang="en-US"/>
          </a:p>
        </p:txBody>
      </p:sp>
    </p:spTree>
    <p:extLst>
      <p:ext uri="{BB962C8B-B14F-4D97-AF65-F5344CB8AC3E}">
        <p14:creationId xmlns:p14="http://schemas.microsoft.com/office/powerpoint/2010/main" val="158008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645F6-76FC-4365-B969-D1B4D403B31B}" type="datetimeFigureOut">
              <a:rPr lang="en-US" smtClean="0"/>
              <a:t>3/10/2020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5A90B-8515-44E7-A2E0-33B7124DFA91}" type="slidenum">
              <a:rPr lang="en-US" smtClean="0"/>
              <a:t>‹#›</a:t>
            </a:fld>
            <a:endParaRPr lang="en-US"/>
          </a:p>
        </p:txBody>
      </p:sp>
    </p:spTree>
    <p:extLst>
      <p:ext uri="{BB962C8B-B14F-4D97-AF65-F5344CB8AC3E}">
        <p14:creationId xmlns:p14="http://schemas.microsoft.com/office/powerpoint/2010/main" val="3555510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5.wdp"/><Relationship Id="rId4" Type="http://schemas.openxmlformats.org/officeDocument/2006/relationships/image" Target="../media/image22.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1.pn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6318C-0802-49C9-9CCF-F0BD79902340}"/>
              </a:ext>
            </a:extLst>
          </p:cNvPr>
          <p:cNvPicPr>
            <a:picLocks noChangeAspect="1"/>
          </p:cNvPicPr>
          <p:nvPr/>
        </p:nvPicPr>
        <p:blipFill>
          <a:blip r:embed="rId2">
            <a:alphaModFix amt="75000"/>
          </a:blip>
          <a:stretch>
            <a:fillRect/>
          </a:stretch>
        </p:blipFill>
        <p:spPr>
          <a:xfrm rot="21412090">
            <a:off x="-2356234" y="-227784"/>
            <a:ext cx="13847044" cy="7309234"/>
          </a:xfrm>
          <a:prstGeom prst="rect">
            <a:avLst/>
          </a:prstGeom>
        </p:spPr>
      </p:pic>
      <p:sp>
        <p:nvSpPr>
          <p:cNvPr id="6" name="TextBox 5">
            <a:extLst>
              <a:ext uri="{FF2B5EF4-FFF2-40B4-BE49-F238E27FC236}">
                <a16:creationId xmlns:a16="http://schemas.microsoft.com/office/drawing/2014/main" id="{75A62974-B24B-434B-8E85-78301461CC88}"/>
              </a:ext>
            </a:extLst>
          </p:cNvPr>
          <p:cNvSpPr txBox="1"/>
          <p:nvPr/>
        </p:nvSpPr>
        <p:spPr>
          <a:xfrm>
            <a:off x="5481828" y="4085336"/>
            <a:ext cx="3815080" cy="669414"/>
          </a:xfrm>
          <a:prstGeom prst="rect">
            <a:avLst/>
          </a:prstGeom>
          <a:noFill/>
        </p:spPr>
        <p:txBody>
          <a:bodyPr wrap="square" rtlCol="0">
            <a:spAutoFit/>
          </a:bodyPr>
          <a:lstStyle/>
          <a:p>
            <a:r>
              <a:rPr lang="en-US" sz="2400" dirty="0">
                <a:solidFill>
                  <a:schemeClr val="bg1"/>
                </a:solidFill>
                <a:latin typeface="Arial Narrow" panose="020B0606020202030204" pitchFamily="34" charset="0"/>
              </a:rPr>
              <a:t>Pembroke Community Center</a:t>
            </a:r>
          </a:p>
          <a:p>
            <a:r>
              <a:rPr lang="en-US" sz="1350" dirty="0">
                <a:solidFill>
                  <a:schemeClr val="bg1"/>
                </a:solidFill>
                <a:latin typeface="Arial Narrow" panose="020B0606020202030204" pitchFamily="34" charset="0"/>
              </a:rPr>
              <a:t>March 10, 2020 </a:t>
            </a:r>
          </a:p>
        </p:txBody>
      </p:sp>
    </p:spTree>
    <p:extLst>
      <p:ext uri="{BB962C8B-B14F-4D97-AF65-F5344CB8AC3E}">
        <p14:creationId xmlns:p14="http://schemas.microsoft.com/office/powerpoint/2010/main" val="326463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4" name="TextBox 3">
            <a:extLst>
              <a:ext uri="{FF2B5EF4-FFF2-40B4-BE49-F238E27FC236}">
                <a16:creationId xmlns:a16="http://schemas.microsoft.com/office/drawing/2014/main" id="{CD2829F9-331D-46C3-8061-563CA6857977}"/>
              </a:ext>
            </a:extLst>
          </p:cNvPr>
          <p:cNvSpPr txBox="1"/>
          <p:nvPr/>
        </p:nvSpPr>
        <p:spPr>
          <a:xfrm>
            <a:off x="274320" y="274320"/>
            <a:ext cx="310003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Senior Dining &amp; Kitchen Alcove</a:t>
            </a:r>
          </a:p>
        </p:txBody>
      </p:sp>
    </p:spTree>
    <p:extLst>
      <p:ext uri="{BB962C8B-B14F-4D97-AF65-F5344CB8AC3E}">
        <p14:creationId xmlns:p14="http://schemas.microsoft.com/office/powerpoint/2010/main" val="206044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9986FE-7D5A-4EBE-AA9D-4E4469E9E68D}"/>
              </a:ext>
            </a:extLst>
          </p:cNvPr>
          <p:cNvGrpSpPr/>
          <p:nvPr/>
        </p:nvGrpSpPr>
        <p:grpSpPr>
          <a:xfrm>
            <a:off x="-1" y="1959429"/>
            <a:ext cx="9173381" cy="3023877"/>
            <a:chOff x="0" y="2306184"/>
            <a:chExt cx="8121448" cy="2677122"/>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64"/>
                      </a14:imgEffect>
                      <a14:imgEffect>
                        <a14:saturation sat="121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2306185"/>
              <a:ext cx="4031939" cy="2677121"/>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9000"/>
                      </a14:imgEffect>
                    </a14:imgLayer>
                  </a14:imgProps>
                </a:ext>
                <a:ext uri="{28A0092B-C50C-407E-A947-70E740481C1C}">
                  <a14:useLocalDpi xmlns:a14="http://schemas.microsoft.com/office/drawing/2010/main" val="0"/>
                </a:ext>
              </a:extLst>
            </a:blip>
            <a:srcRect t="3145" b="1284"/>
            <a:stretch/>
          </p:blipFill>
          <p:spPr>
            <a:xfrm>
              <a:off x="4114799" y="2306184"/>
              <a:ext cx="4006649" cy="2677120"/>
            </a:xfrm>
            <a:prstGeom prst="rect">
              <a:avLst/>
            </a:prstGeom>
          </p:spPr>
        </p:pic>
      </p:grpSp>
      <p:sp>
        <p:nvSpPr>
          <p:cNvPr id="9" name="TextBox 8">
            <a:extLst>
              <a:ext uri="{FF2B5EF4-FFF2-40B4-BE49-F238E27FC236}">
                <a16:creationId xmlns:a16="http://schemas.microsoft.com/office/drawing/2014/main" id="{5FEB0801-A7A2-4FEF-B291-996BCED7706B}"/>
              </a:ext>
            </a:extLst>
          </p:cNvPr>
          <p:cNvSpPr txBox="1"/>
          <p:nvPr/>
        </p:nvSpPr>
        <p:spPr>
          <a:xfrm>
            <a:off x="274320" y="274320"/>
            <a:ext cx="338959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Flexible Versus Purpose-Built</a:t>
            </a:r>
          </a:p>
        </p:txBody>
      </p:sp>
    </p:spTree>
    <p:extLst>
      <p:ext uri="{BB962C8B-B14F-4D97-AF65-F5344CB8AC3E}">
        <p14:creationId xmlns:p14="http://schemas.microsoft.com/office/powerpoint/2010/main" val="242663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70902B-2275-4C22-8639-966D571B116B}"/>
              </a:ext>
            </a:extLst>
          </p:cNvPr>
          <p:cNvGrpSpPr/>
          <p:nvPr/>
        </p:nvGrpSpPr>
        <p:grpSpPr>
          <a:xfrm>
            <a:off x="0" y="1647700"/>
            <a:ext cx="9167984" cy="3562600"/>
            <a:chOff x="0" y="2114550"/>
            <a:chExt cx="6901243" cy="2681764"/>
          </a:xfrm>
        </p:grpSpPr>
        <p:pic>
          <p:nvPicPr>
            <p:cNvPr id="3" name="Picture 2">
              <a:extLst>
                <a:ext uri="{FF2B5EF4-FFF2-40B4-BE49-F238E27FC236}">
                  <a16:creationId xmlns:a16="http://schemas.microsoft.com/office/drawing/2014/main" id="{0F2403C1-2D77-4793-815E-D149A408F3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a14:imgEffect>
                    </a14:imgLayer>
                  </a14:imgProps>
                </a:ext>
              </a:extLst>
            </a:blip>
            <a:srcRect l="26667" t="36667" r="44167" b="4074"/>
            <a:stretch/>
          </p:blipFill>
          <p:spPr>
            <a:xfrm>
              <a:off x="0" y="2114550"/>
              <a:ext cx="2339376" cy="2673573"/>
            </a:xfrm>
            <a:prstGeom prst="rect">
              <a:avLst/>
            </a:prstGeom>
          </p:spPr>
        </p:pic>
        <p:pic>
          <p:nvPicPr>
            <p:cNvPr id="4" name="Picture 3">
              <a:extLst>
                <a:ext uri="{FF2B5EF4-FFF2-40B4-BE49-F238E27FC236}">
                  <a16:creationId xmlns:a16="http://schemas.microsoft.com/office/drawing/2014/main" id="{EB581BDA-9B4A-438E-BF92-177344D489F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7000"/>
                      </a14:imgEffect>
                    </a14:imgLayer>
                  </a14:imgProps>
                </a:ext>
              </a:extLst>
            </a:blip>
            <a:srcRect l="26667" t="29258" r="13333" b="7037"/>
            <a:stretch/>
          </p:blipFill>
          <p:spPr>
            <a:xfrm>
              <a:off x="2424563" y="2122741"/>
              <a:ext cx="4476680" cy="2673573"/>
            </a:xfrm>
            <a:prstGeom prst="rect">
              <a:avLst/>
            </a:prstGeom>
          </p:spPr>
        </p:pic>
      </p:grpSp>
      <p:sp>
        <p:nvSpPr>
          <p:cNvPr id="6" name="TextBox 5">
            <a:extLst>
              <a:ext uri="{FF2B5EF4-FFF2-40B4-BE49-F238E27FC236}">
                <a16:creationId xmlns:a16="http://schemas.microsoft.com/office/drawing/2014/main" id="{25043262-58C4-40C6-8FFD-C7F4B79D9B0E}"/>
              </a:ext>
            </a:extLst>
          </p:cNvPr>
          <p:cNvSpPr txBox="1"/>
          <p:nvPr/>
        </p:nvSpPr>
        <p:spPr>
          <a:xfrm>
            <a:off x="274320" y="274320"/>
            <a:ext cx="338959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Set Up &amp; Take Down</a:t>
            </a:r>
          </a:p>
        </p:txBody>
      </p:sp>
    </p:spTree>
    <p:extLst>
      <p:ext uri="{BB962C8B-B14F-4D97-AF65-F5344CB8AC3E}">
        <p14:creationId xmlns:p14="http://schemas.microsoft.com/office/powerpoint/2010/main" val="400418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245F99-8802-43BA-99F8-DFD612CD0E56}"/>
              </a:ext>
            </a:extLst>
          </p:cNvPr>
          <p:cNvGrpSpPr/>
          <p:nvPr/>
        </p:nvGrpSpPr>
        <p:grpSpPr>
          <a:xfrm>
            <a:off x="4935818" y="561703"/>
            <a:ext cx="4208183" cy="5734594"/>
            <a:chOff x="5675956" y="1341818"/>
            <a:chExt cx="3343275" cy="455596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956" y="1341818"/>
              <a:ext cx="3343275" cy="22288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956" y="3668930"/>
              <a:ext cx="3343275" cy="2228850"/>
            </a:xfrm>
            <a:prstGeom prst="rect">
              <a:avLst/>
            </a:prstGeom>
          </p:spPr>
        </p:pic>
      </p:grpSp>
      <p:sp>
        <p:nvSpPr>
          <p:cNvPr id="5" name="TextBox 4">
            <a:extLst>
              <a:ext uri="{FF2B5EF4-FFF2-40B4-BE49-F238E27FC236}">
                <a16:creationId xmlns:a16="http://schemas.microsoft.com/office/drawing/2014/main" id="{67B1D7F2-55D3-493D-B163-2CDB6276BE7C}"/>
              </a:ext>
            </a:extLst>
          </p:cNvPr>
          <p:cNvSpPr txBox="1"/>
          <p:nvPr/>
        </p:nvSpPr>
        <p:spPr>
          <a:xfrm>
            <a:off x="274320" y="274320"/>
            <a:ext cx="410587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Turning Support Space into Program Space</a:t>
            </a:r>
          </a:p>
        </p:txBody>
      </p:sp>
      <p:pic>
        <p:nvPicPr>
          <p:cNvPr id="9" name="Picture 8" descr="A picture containing indoor, kitchen, cabinet, refrigerator&#10;&#10;Description automatically generated">
            <a:extLst>
              <a:ext uri="{FF2B5EF4-FFF2-40B4-BE49-F238E27FC236}">
                <a16:creationId xmlns:a16="http://schemas.microsoft.com/office/drawing/2014/main" id="{AB474F2D-5B77-4359-96CD-43F219FB76A8}"/>
              </a:ext>
            </a:extLst>
          </p:cNvPr>
          <p:cNvPicPr>
            <a:picLocks noChangeAspect="1"/>
          </p:cNvPicPr>
          <p:nvPr/>
        </p:nvPicPr>
        <p:blipFill rotWithShape="1">
          <a:blip r:embed="rId5">
            <a:extLst>
              <a:ext uri="{28A0092B-C50C-407E-A947-70E740481C1C}">
                <a14:useLocalDpi xmlns:a14="http://schemas.microsoft.com/office/drawing/2010/main" val="0"/>
              </a:ext>
            </a:extLst>
          </a:blip>
          <a:srcRect l="10259"/>
          <a:stretch/>
        </p:blipFill>
        <p:spPr>
          <a:xfrm>
            <a:off x="0" y="1990346"/>
            <a:ext cx="4796116" cy="3481540"/>
          </a:xfrm>
          <a:prstGeom prst="rect">
            <a:avLst/>
          </a:prstGeom>
        </p:spPr>
      </p:pic>
    </p:spTree>
    <p:extLst>
      <p:ext uri="{BB962C8B-B14F-4D97-AF65-F5344CB8AC3E}">
        <p14:creationId xmlns:p14="http://schemas.microsoft.com/office/powerpoint/2010/main" val="317208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E826D2-69BB-4719-8681-1013A7372B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740" y="1126261"/>
            <a:ext cx="6979674" cy="4653116"/>
          </a:xfrm>
          <a:prstGeom prst="rect">
            <a:avLst/>
          </a:prstGeom>
        </p:spPr>
      </p:pic>
      <p:pic>
        <p:nvPicPr>
          <p:cNvPr id="14" name="Picture 2" descr="Related image">
            <a:extLst>
              <a:ext uri="{FF2B5EF4-FFF2-40B4-BE49-F238E27FC236}">
                <a16:creationId xmlns:a16="http://schemas.microsoft.com/office/drawing/2014/main" id="{44D72B7E-7B72-4987-8608-B55190EDCE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38" r="30473" b="-2"/>
          <a:stretch/>
        </p:blipFill>
        <p:spPr bwMode="auto">
          <a:xfrm>
            <a:off x="7328638" y="4212394"/>
            <a:ext cx="1815365" cy="1788356"/>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2B290D3B-9174-4382-9E3C-11E75722486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689"/>
          <a:stretch/>
        </p:blipFill>
        <p:spPr bwMode="auto">
          <a:xfrm>
            <a:off x="6680686" y="2082204"/>
            <a:ext cx="2050450" cy="2069477"/>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F9A57FA7-384F-4B5D-81DA-EB7C9EF0A0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999" t="1" r="3387" b="4508"/>
          <a:stretch/>
        </p:blipFill>
        <p:spPr bwMode="auto">
          <a:xfrm>
            <a:off x="1" y="3429000"/>
            <a:ext cx="2088821" cy="21078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 descr="Image result for wellesley tolles parsons center">
            <a:extLst>
              <a:ext uri="{FF2B5EF4-FFF2-40B4-BE49-F238E27FC236}">
                <a16:creationId xmlns:a16="http://schemas.microsoft.com/office/drawing/2014/main" id="{B8CA5E39-B709-4E9B-80C2-DCF7128AABE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1285" r="11965"/>
          <a:stretch/>
        </p:blipFill>
        <p:spPr bwMode="auto">
          <a:xfrm>
            <a:off x="4839029" y="4895962"/>
            <a:ext cx="1652588" cy="1652588"/>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Image result for vermont seniors playing basketball">
            <a:extLst>
              <a:ext uri="{FF2B5EF4-FFF2-40B4-BE49-F238E27FC236}">
                <a16:creationId xmlns:a16="http://schemas.microsoft.com/office/drawing/2014/main" id="{CFD611AC-8494-4EAE-890D-42E04418CE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775" r="25225"/>
          <a:stretch/>
        </p:blipFill>
        <p:spPr bwMode="auto">
          <a:xfrm>
            <a:off x="711748" y="1192815"/>
            <a:ext cx="1763216" cy="176321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8ACBDF1B-1969-4EDB-B8C0-6279D2023678}"/>
              </a:ext>
            </a:extLst>
          </p:cNvPr>
          <p:cNvSpPr/>
          <p:nvPr/>
        </p:nvSpPr>
        <p:spPr>
          <a:xfrm>
            <a:off x="4885613" y="482075"/>
            <a:ext cx="1933673" cy="1904303"/>
          </a:xfrm>
          <a:prstGeom prst="ellipse">
            <a:avLst/>
          </a:prstGeom>
          <a:blipFill dpi="0" rotWithShape="1">
            <a:blip r:embed="rId9">
              <a:extLst>
                <a:ext uri="{BEBA8EAE-BF5A-486C-A8C5-ECC9F3942E4B}">
                  <a14:imgProps xmlns:a14="http://schemas.microsoft.com/office/drawing/2010/main">
                    <a14:imgLayer r:embed="rId10">
                      <a14:imgEffect>
                        <a14:saturation sat="90000"/>
                      </a14:imgEffect>
                      <a14:imgEffect>
                        <a14:brightnessContrast bright="15000" contrast="-15000"/>
                      </a14:imgEffect>
                    </a14:imgLayer>
                  </a14:imgProps>
                </a:ext>
              </a:extLst>
            </a:blip>
            <a:srcRect/>
            <a:stretch>
              <a:fillRect/>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B60347FF-1BF2-42CB-88D6-7CD1EA506F9D}"/>
              </a:ext>
            </a:extLst>
          </p:cNvPr>
          <p:cNvSpPr txBox="1"/>
          <p:nvPr/>
        </p:nvSpPr>
        <p:spPr>
          <a:xfrm>
            <a:off x="5481565" y="274320"/>
            <a:ext cx="3389590" cy="369332"/>
          </a:xfrm>
          <a:prstGeom prst="rect">
            <a:avLst/>
          </a:prstGeom>
          <a:noFill/>
        </p:spPr>
        <p:txBody>
          <a:bodyPr wrap="square" rtlCol="0">
            <a:spAutoFit/>
          </a:bodyPr>
          <a:lstStyle/>
          <a:p>
            <a:pPr algn="r"/>
            <a:r>
              <a:rPr lang="en-US" dirty="0">
                <a:solidFill>
                  <a:srgbClr val="C00000"/>
                </a:solidFill>
                <a:latin typeface="Arial Narrow" panose="020B0606020202030204" pitchFamily="34" charset="0"/>
              </a:rPr>
              <a:t>Typical Morning</a:t>
            </a:r>
          </a:p>
        </p:txBody>
      </p:sp>
      <p:grpSp>
        <p:nvGrpSpPr>
          <p:cNvPr id="11" name="Group 10">
            <a:extLst>
              <a:ext uri="{FF2B5EF4-FFF2-40B4-BE49-F238E27FC236}">
                <a16:creationId xmlns:a16="http://schemas.microsoft.com/office/drawing/2014/main" id="{B37E47DB-BE9F-4241-8DBA-BE7BD5A165BF}"/>
              </a:ext>
            </a:extLst>
          </p:cNvPr>
          <p:cNvGrpSpPr/>
          <p:nvPr/>
        </p:nvGrpSpPr>
        <p:grpSpPr>
          <a:xfrm>
            <a:off x="4990286" y="2530841"/>
            <a:ext cx="1741448" cy="2208476"/>
            <a:chOff x="7064477" y="1710070"/>
            <a:chExt cx="3178278" cy="4063409"/>
          </a:xfrm>
        </p:grpSpPr>
        <p:cxnSp>
          <p:nvCxnSpPr>
            <p:cNvPr id="13" name="Straight Connector 12">
              <a:extLst>
                <a:ext uri="{FF2B5EF4-FFF2-40B4-BE49-F238E27FC236}">
                  <a16:creationId xmlns:a16="http://schemas.microsoft.com/office/drawing/2014/main" id="{2E954125-BA4C-4981-86A3-274C95F1E6DC}"/>
                </a:ext>
              </a:extLst>
            </p:cNvPr>
            <p:cNvCxnSpPr/>
            <p:nvPr/>
          </p:nvCxnSpPr>
          <p:spPr>
            <a:xfrm>
              <a:off x="7064477" y="3750548"/>
              <a:ext cx="3178278" cy="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0C79ED77-D89D-42DF-9058-FCC113C33F9F}"/>
                </a:ext>
              </a:extLst>
            </p:cNvPr>
            <p:cNvCxnSpPr/>
            <p:nvPr/>
          </p:nvCxnSpPr>
          <p:spPr>
            <a:xfrm flipV="1">
              <a:off x="9069572" y="3774558"/>
              <a:ext cx="0" cy="199892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412AD5-384C-46E4-A60A-725F420A659A}"/>
                </a:ext>
              </a:extLst>
            </p:cNvPr>
            <p:cNvCxnSpPr/>
            <p:nvPr/>
          </p:nvCxnSpPr>
          <p:spPr>
            <a:xfrm flipV="1">
              <a:off x="8291623" y="1710070"/>
              <a:ext cx="0" cy="199892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77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A61445-1A64-4BAE-8315-95700D8CCC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740" y="1126261"/>
            <a:ext cx="6979674" cy="4653116"/>
          </a:xfrm>
          <a:prstGeom prst="rect">
            <a:avLst/>
          </a:prstGeom>
        </p:spPr>
      </p:pic>
      <p:pic>
        <p:nvPicPr>
          <p:cNvPr id="9" name="Picture 4">
            <a:extLst>
              <a:ext uri="{FF2B5EF4-FFF2-40B4-BE49-F238E27FC236}">
                <a16:creationId xmlns:a16="http://schemas.microsoft.com/office/drawing/2014/main" id="{8DB62BFC-16D7-4031-BD66-8D1976F6BE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25" r="27710"/>
          <a:stretch/>
        </p:blipFill>
        <p:spPr bwMode="auto">
          <a:xfrm>
            <a:off x="905553" y="1248769"/>
            <a:ext cx="1815211" cy="185290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1870D19-A47C-45D1-80B8-FF9108FCF1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19" r="4733"/>
          <a:stretch/>
        </p:blipFill>
        <p:spPr bwMode="auto">
          <a:xfrm>
            <a:off x="7208566" y="4474279"/>
            <a:ext cx="1778969" cy="17340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1AC7A52-BA2B-430A-A254-7E03465C210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38" r="22935"/>
          <a:stretch/>
        </p:blipFill>
        <p:spPr bwMode="auto">
          <a:xfrm>
            <a:off x="6979810" y="2370712"/>
            <a:ext cx="1970015" cy="1913580"/>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BC805E1-3FE0-4947-8E21-8AB71422F9F7}"/>
              </a:ext>
            </a:extLst>
          </p:cNvPr>
          <p:cNvSpPr txBox="1"/>
          <p:nvPr/>
        </p:nvSpPr>
        <p:spPr>
          <a:xfrm>
            <a:off x="5481565" y="274320"/>
            <a:ext cx="3389590" cy="369332"/>
          </a:xfrm>
          <a:prstGeom prst="rect">
            <a:avLst/>
          </a:prstGeom>
          <a:noFill/>
        </p:spPr>
        <p:txBody>
          <a:bodyPr wrap="square" rtlCol="0">
            <a:spAutoFit/>
          </a:bodyPr>
          <a:lstStyle/>
          <a:p>
            <a:pPr algn="r"/>
            <a:r>
              <a:rPr lang="en-US" dirty="0">
                <a:solidFill>
                  <a:srgbClr val="C00000"/>
                </a:solidFill>
                <a:latin typeface="Arial Narrow" panose="020B0606020202030204" pitchFamily="34" charset="0"/>
              </a:rPr>
              <a:t>Typical Afternoon</a:t>
            </a:r>
          </a:p>
        </p:txBody>
      </p:sp>
      <p:pic>
        <p:nvPicPr>
          <p:cNvPr id="3" name="Picture 2" descr="A picture containing person, indoor, boy, young&#10;&#10;Description automatically generated">
            <a:extLst>
              <a:ext uri="{FF2B5EF4-FFF2-40B4-BE49-F238E27FC236}">
                <a16:creationId xmlns:a16="http://schemas.microsoft.com/office/drawing/2014/main" id="{BC964A8C-767E-48A0-8DA2-E1AE78CCF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269" y="3840181"/>
            <a:ext cx="2074337" cy="2074337"/>
          </a:xfrm>
          <a:prstGeom prst="rect">
            <a:avLst/>
          </a:prstGeom>
          <a:effectLst>
            <a:outerShdw blurRad="50800" dist="50800" dir="5400000" algn="ctr" rotWithShape="0">
              <a:srgbClr val="000000">
                <a:alpha val="43137"/>
              </a:srgbClr>
            </a:outerShdw>
          </a:effectLst>
        </p:spPr>
      </p:pic>
    </p:spTree>
    <p:extLst>
      <p:ext uri="{BB962C8B-B14F-4D97-AF65-F5344CB8AC3E}">
        <p14:creationId xmlns:p14="http://schemas.microsoft.com/office/powerpoint/2010/main" val="255434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9AD080-A9A3-455C-B17F-743F421E2E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740" y="1126261"/>
            <a:ext cx="6979674" cy="4653116"/>
          </a:xfrm>
          <a:prstGeom prst="rect">
            <a:avLst/>
          </a:prstGeom>
        </p:spPr>
      </p:pic>
      <p:pic>
        <p:nvPicPr>
          <p:cNvPr id="9" name="Picture 4">
            <a:extLst>
              <a:ext uri="{FF2B5EF4-FFF2-40B4-BE49-F238E27FC236}">
                <a16:creationId xmlns:a16="http://schemas.microsoft.com/office/drawing/2014/main" id="{ECCAD7A8-1FBC-4772-B0E8-54AF4BDE5C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3" t="2894" r="-413" b="18032"/>
          <a:stretch/>
        </p:blipFill>
        <p:spPr bwMode="auto">
          <a:xfrm>
            <a:off x="1023860" y="4019560"/>
            <a:ext cx="1969621" cy="1981190"/>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6F36F220-4567-4663-9803-C1F736A662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80" r="19930"/>
          <a:stretch/>
        </p:blipFill>
        <p:spPr bwMode="auto">
          <a:xfrm>
            <a:off x="7335239" y="4153409"/>
            <a:ext cx="2103349" cy="2075422"/>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1E090B6D-7DBC-42D8-9F34-4D04CD8164D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30" r="11921"/>
          <a:stretch/>
        </p:blipFill>
        <p:spPr bwMode="auto">
          <a:xfrm>
            <a:off x="3940533" y="4425742"/>
            <a:ext cx="1823334" cy="1803089"/>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81720B1-5D16-4532-AD66-AA673D2005D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54" t="1291" r="25833" b="-1291"/>
          <a:stretch/>
        </p:blipFill>
        <p:spPr bwMode="auto">
          <a:xfrm>
            <a:off x="6152614" y="1357150"/>
            <a:ext cx="2365249" cy="2298161"/>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picture containing indoor, table, food, filled&#10;&#10;Description automatically generated">
            <a:extLst>
              <a:ext uri="{FF2B5EF4-FFF2-40B4-BE49-F238E27FC236}">
                <a16:creationId xmlns:a16="http://schemas.microsoft.com/office/drawing/2014/main" id="{CD5C91BA-2DC7-48DC-8D7C-F715E3882885}"/>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492227" y="550731"/>
            <a:ext cx="2424238" cy="2424238"/>
          </a:xfrm>
          <a:prstGeom prst="rect">
            <a:avLst/>
          </a:prstGeom>
        </p:spPr>
      </p:pic>
      <p:sp>
        <p:nvSpPr>
          <p:cNvPr id="15" name="TextBox 14">
            <a:extLst>
              <a:ext uri="{FF2B5EF4-FFF2-40B4-BE49-F238E27FC236}">
                <a16:creationId xmlns:a16="http://schemas.microsoft.com/office/drawing/2014/main" id="{8F806536-1021-407C-BC43-4DA969ED599E}"/>
              </a:ext>
            </a:extLst>
          </p:cNvPr>
          <p:cNvSpPr txBox="1"/>
          <p:nvPr/>
        </p:nvSpPr>
        <p:spPr>
          <a:xfrm>
            <a:off x="5481565" y="274320"/>
            <a:ext cx="3389590" cy="369332"/>
          </a:xfrm>
          <a:prstGeom prst="rect">
            <a:avLst/>
          </a:prstGeom>
          <a:noFill/>
        </p:spPr>
        <p:txBody>
          <a:bodyPr wrap="square" rtlCol="0">
            <a:spAutoFit/>
          </a:bodyPr>
          <a:lstStyle/>
          <a:p>
            <a:pPr algn="r"/>
            <a:r>
              <a:rPr lang="en-US" dirty="0">
                <a:solidFill>
                  <a:srgbClr val="C00000"/>
                </a:solidFill>
                <a:latin typeface="Arial Narrow" panose="020B0606020202030204" pitchFamily="34" charset="0"/>
              </a:rPr>
              <a:t>Typical Evening</a:t>
            </a:r>
          </a:p>
        </p:txBody>
      </p:sp>
    </p:spTree>
    <p:extLst>
      <p:ext uri="{BB962C8B-B14F-4D97-AF65-F5344CB8AC3E}">
        <p14:creationId xmlns:p14="http://schemas.microsoft.com/office/powerpoint/2010/main" val="28335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043262-58C4-40C6-8FFD-C7F4B79D9B0E}"/>
              </a:ext>
            </a:extLst>
          </p:cNvPr>
          <p:cNvSpPr txBox="1"/>
          <p:nvPr/>
        </p:nvSpPr>
        <p:spPr>
          <a:xfrm>
            <a:off x="466131" y="274320"/>
            <a:ext cx="4297399"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What Have We Done Since the Last Meeting?</a:t>
            </a:r>
          </a:p>
        </p:txBody>
      </p:sp>
      <p:sp>
        <p:nvSpPr>
          <p:cNvPr id="5" name="TextBox 4">
            <a:extLst>
              <a:ext uri="{FF2B5EF4-FFF2-40B4-BE49-F238E27FC236}">
                <a16:creationId xmlns:a16="http://schemas.microsoft.com/office/drawing/2014/main" id="{EBD6A89A-7819-45C3-BB6C-6630FD8FBF58}"/>
              </a:ext>
            </a:extLst>
          </p:cNvPr>
          <p:cNvSpPr txBox="1"/>
          <p:nvPr/>
        </p:nvSpPr>
        <p:spPr>
          <a:xfrm>
            <a:off x="2404594" y="2041157"/>
            <a:ext cx="6272267" cy="3801041"/>
          </a:xfrm>
          <a:prstGeom prst="rect">
            <a:avLst/>
          </a:prstGeom>
          <a:noFill/>
        </p:spPr>
        <p:txBody>
          <a:bodyPr wrap="square" rtlCol="0">
            <a:spAutoFit/>
          </a:bodyPr>
          <a:lstStyle/>
          <a:p>
            <a:pPr>
              <a:spcAft>
                <a:spcPts val="2250"/>
              </a:spcAft>
            </a:pPr>
            <a:r>
              <a:rPr lang="en-US" b="1" dirty="0">
                <a:solidFill>
                  <a:schemeClr val="tx1">
                    <a:lumMod val="65000"/>
                    <a:lumOff val="35000"/>
                  </a:schemeClr>
                </a:solidFill>
                <a:latin typeface="Arial Narrow" panose="020B0606020202030204" pitchFamily="34" charset="0"/>
              </a:rPr>
              <a:t>Historic District Commission Meeting</a:t>
            </a:r>
          </a:p>
          <a:p>
            <a:pPr>
              <a:spcAft>
                <a:spcPts val="2250"/>
              </a:spcAft>
            </a:pPr>
            <a:r>
              <a:rPr lang="en-US" b="1" dirty="0">
                <a:solidFill>
                  <a:schemeClr val="tx1">
                    <a:lumMod val="65000"/>
                    <a:lumOff val="35000"/>
                  </a:schemeClr>
                </a:solidFill>
                <a:latin typeface="Arial Narrow" panose="020B0606020202030204" pitchFamily="34" charset="0"/>
              </a:rPr>
              <a:t>Chamber of Commerce Meeting</a:t>
            </a:r>
          </a:p>
          <a:p>
            <a:pPr>
              <a:spcAft>
                <a:spcPts val="2250"/>
              </a:spcAft>
            </a:pPr>
            <a:r>
              <a:rPr lang="en-US" b="1" dirty="0">
                <a:solidFill>
                  <a:schemeClr val="tx1">
                    <a:lumMod val="65000"/>
                    <a:lumOff val="35000"/>
                  </a:schemeClr>
                </a:solidFill>
                <a:latin typeface="Arial Narrow" panose="020B0606020202030204" pitchFamily="34" charset="0"/>
              </a:rPr>
              <a:t>Council on Aging Meeting</a:t>
            </a:r>
          </a:p>
          <a:p>
            <a:pPr>
              <a:spcAft>
                <a:spcPts val="2250"/>
              </a:spcAft>
            </a:pPr>
            <a:r>
              <a:rPr lang="en-US" b="1" dirty="0">
                <a:solidFill>
                  <a:schemeClr val="tx1">
                    <a:lumMod val="65000"/>
                    <a:lumOff val="35000"/>
                  </a:schemeClr>
                </a:solidFill>
                <a:latin typeface="Arial Narrow" panose="020B0606020202030204" pitchFamily="34" charset="0"/>
              </a:rPr>
              <a:t>Traffic &amp; Parking Analysis</a:t>
            </a:r>
          </a:p>
          <a:p>
            <a:pPr>
              <a:spcAft>
                <a:spcPts val="2250"/>
              </a:spcAft>
            </a:pPr>
            <a:r>
              <a:rPr lang="en-US" b="1" dirty="0">
                <a:solidFill>
                  <a:schemeClr val="tx1">
                    <a:lumMod val="65000"/>
                    <a:lumOff val="35000"/>
                  </a:schemeClr>
                </a:solidFill>
                <a:latin typeface="Arial Narrow" panose="020B0606020202030204" pitchFamily="34" charset="0"/>
              </a:rPr>
              <a:t>Cost Estimate Preparation</a:t>
            </a:r>
          </a:p>
          <a:p>
            <a:pPr>
              <a:spcAft>
                <a:spcPts val="2250"/>
              </a:spcAft>
            </a:pPr>
            <a:r>
              <a:rPr lang="en-US" b="1" dirty="0">
                <a:solidFill>
                  <a:schemeClr val="tx1">
                    <a:lumMod val="65000"/>
                    <a:lumOff val="35000"/>
                  </a:schemeClr>
                </a:solidFill>
                <a:latin typeface="Arial Narrow" panose="020B0606020202030204" pitchFamily="34" charset="0"/>
              </a:rPr>
              <a:t>Potential Savings Analysis</a:t>
            </a:r>
          </a:p>
          <a:p>
            <a:pPr>
              <a:spcAft>
                <a:spcPts val="2250"/>
              </a:spcAft>
            </a:pPr>
            <a:r>
              <a:rPr lang="en-US" b="1" dirty="0">
                <a:solidFill>
                  <a:schemeClr val="tx1">
                    <a:lumMod val="65000"/>
                    <a:lumOff val="35000"/>
                  </a:schemeClr>
                </a:solidFill>
                <a:latin typeface="Arial Narrow" panose="020B0606020202030204" pitchFamily="34" charset="0"/>
              </a:rPr>
              <a:t>Operational Plan in Progress</a:t>
            </a:r>
          </a:p>
        </p:txBody>
      </p:sp>
    </p:spTree>
    <p:extLst>
      <p:ext uri="{BB962C8B-B14F-4D97-AF65-F5344CB8AC3E}">
        <p14:creationId xmlns:p14="http://schemas.microsoft.com/office/powerpoint/2010/main" val="168674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0632FB-2894-4ADF-A3DB-75BF8C33FB23}"/>
              </a:ext>
            </a:extLst>
          </p:cNvPr>
          <p:cNvSpPr txBox="1"/>
          <p:nvPr/>
        </p:nvSpPr>
        <p:spPr>
          <a:xfrm>
            <a:off x="888366" y="1696720"/>
            <a:ext cx="1075359" cy="300082"/>
          </a:xfrm>
          <a:prstGeom prst="rect">
            <a:avLst/>
          </a:prstGeom>
          <a:noFill/>
        </p:spPr>
        <p:txBody>
          <a:bodyPr wrap="none" rtlCol="0">
            <a:spAutoFit/>
          </a:bodyPr>
          <a:lstStyle/>
          <a:p>
            <a:r>
              <a:rPr lang="en-US" sz="1350" dirty="0">
                <a:solidFill>
                  <a:schemeClr val="bg1"/>
                </a:solidFill>
              </a:rPr>
              <a:t>Site Diagram</a:t>
            </a:r>
          </a:p>
        </p:txBody>
      </p:sp>
      <p:sp>
        <p:nvSpPr>
          <p:cNvPr id="2" name="TextBox 1">
            <a:extLst>
              <a:ext uri="{FF2B5EF4-FFF2-40B4-BE49-F238E27FC236}">
                <a16:creationId xmlns:a16="http://schemas.microsoft.com/office/drawing/2014/main" id="{4D85BEE6-8DA9-46C3-B81A-446A20E63D02}"/>
              </a:ext>
            </a:extLst>
          </p:cNvPr>
          <p:cNvSpPr txBox="1"/>
          <p:nvPr/>
        </p:nvSpPr>
        <p:spPr>
          <a:xfrm>
            <a:off x="527544" y="5416873"/>
            <a:ext cx="5202205"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Perspective Looking Back from the New Town Green Space</a:t>
            </a:r>
          </a:p>
        </p:txBody>
      </p:sp>
      <p:pic>
        <p:nvPicPr>
          <p:cNvPr id="5" name="Picture 4">
            <a:extLst>
              <a:ext uri="{FF2B5EF4-FFF2-40B4-BE49-F238E27FC236}">
                <a16:creationId xmlns:a16="http://schemas.microsoft.com/office/drawing/2014/main" id="{E94BA9A2-66AD-43E1-B8DB-865BD239E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9" y="856726"/>
            <a:ext cx="9144247" cy="4544690"/>
          </a:xfrm>
          <a:prstGeom prst="rect">
            <a:avLst/>
          </a:prstGeom>
        </p:spPr>
      </p:pic>
    </p:spTree>
    <p:extLst>
      <p:ext uri="{BB962C8B-B14F-4D97-AF65-F5344CB8AC3E}">
        <p14:creationId xmlns:p14="http://schemas.microsoft.com/office/powerpoint/2010/main" val="2064335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0632FB-2894-4ADF-A3DB-75BF8C33FB23}"/>
              </a:ext>
            </a:extLst>
          </p:cNvPr>
          <p:cNvSpPr txBox="1"/>
          <p:nvPr/>
        </p:nvSpPr>
        <p:spPr>
          <a:xfrm>
            <a:off x="888366" y="1696720"/>
            <a:ext cx="1075359" cy="300082"/>
          </a:xfrm>
          <a:prstGeom prst="rect">
            <a:avLst/>
          </a:prstGeom>
          <a:noFill/>
        </p:spPr>
        <p:txBody>
          <a:bodyPr wrap="none" rtlCol="0">
            <a:spAutoFit/>
          </a:bodyPr>
          <a:lstStyle/>
          <a:p>
            <a:r>
              <a:rPr lang="en-US" sz="1350" dirty="0">
                <a:solidFill>
                  <a:schemeClr val="bg1"/>
                </a:solidFill>
              </a:rPr>
              <a:t>Site Diagram</a:t>
            </a:r>
          </a:p>
        </p:txBody>
      </p:sp>
      <p:pic>
        <p:nvPicPr>
          <p:cNvPr id="4" name="Picture 3">
            <a:extLst>
              <a:ext uri="{FF2B5EF4-FFF2-40B4-BE49-F238E27FC236}">
                <a16:creationId xmlns:a16="http://schemas.microsoft.com/office/drawing/2014/main" id="{695C464E-40B0-4C62-8C58-0D6966F0ECAD}"/>
              </a:ext>
            </a:extLst>
          </p:cNvPr>
          <p:cNvPicPr>
            <a:picLocks noChangeAspect="1"/>
          </p:cNvPicPr>
          <p:nvPr/>
        </p:nvPicPr>
        <p:blipFill rotWithShape="1">
          <a:blip r:embed="rId2">
            <a:extLst>
              <a:ext uri="{28A0092B-C50C-407E-A947-70E740481C1C}">
                <a14:useLocalDpi xmlns:a14="http://schemas.microsoft.com/office/drawing/2010/main" val="0"/>
              </a:ext>
            </a:extLst>
          </a:blip>
          <a:srcRect t="12629" r="703" b="8967"/>
          <a:stretch/>
        </p:blipFill>
        <p:spPr>
          <a:xfrm>
            <a:off x="0" y="857250"/>
            <a:ext cx="9144000" cy="4594860"/>
          </a:xfrm>
          <a:prstGeom prst="rect">
            <a:avLst/>
          </a:prstGeom>
        </p:spPr>
      </p:pic>
      <p:sp>
        <p:nvSpPr>
          <p:cNvPr id="2" name="TextBox 1">
            <a:extLst>
              <a:ext uri="{FF2B5EF4-FFF2-40B4-BE49-F238E27FC236}">
                <a16:creationId xmlns:a16="http://schemas.microsoft.com/office/drawing/2014/main" id="{4D85BEE6-8DA9-46C3-B81A-446A20E63D02}"/>
              </a:ext>
            </a:extLst>
          </p:cNvPr>
          <p:cNvSpPr txBox="1"/>
          <p:nvPr/>
        </p:nvSpPr>
        <p:spPr>
          <a:xfrm>
            <a:off x="527545" y="5440796"/>
            <a:ext cx="4514193"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Perspective Looking Back from the Bandstand</a:t>
            </a:r>
          </a:p>
        </p:txBody>
      </p:sp>
    </p:spTree>
    <p:extLst>
      <p:ext uri="{BB962C8B-B14F-4D97-AF65-F5344CB8AC3E}">
        <p14:creationId xmlns:p14="http://schemas.microsoft.com/office/powerpoint/2010/main" val="1757515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F8E68-F9B9-49DA-9315-830FF0648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30050" y="-782052"/>
            <a:ext cx="14804100" cy="9143999"/>
          </a:xfrm>
          <a:prstGeom prst="rect">
            <a:avLst/>
          </a:prstGeom>
        </p:spPr>
      </p:pic>
      <p:sp>
        <p:nvSpPr>
          <p:cNvPr id="6" name="TextBox 5">
            <a:extLst>
              <a:ext uri="{FF2B5EF4-FFF2-40B4-BE49-F238E27FC236}">
                <a16:creationId xmlns:a16="http://schemas.microsoft.com/office/drawing/2014/main" id="{C60632FB-2894-4ADF-A3DB-75BF8C33FB23}"/>
              </a:ext>
            </a:extLst>
          </p:cNvPr>
          <p:cNvSpPr txBox="1"/>
          <p:nvPr/>
        </p:nvSpPr>
        <p:spPr>
          <a:xfrm>
            <a:off x="1282658" y="4916258"/>
            <a:ext cx="2534476" cy="923330"/>
          </a:xfrm>
          <a:prstGeom prst="rect">
            <a:avLst/>
          </a:prstGeom>
          <a:noFill/>
        </p:spPr>
        <p:txBody>
          <a:bodyPr wrap="none" rtlCol="0">
            <a:spAutoFit/>
          </a:bodyPr>
          <a:lstStyle/>
          <a:p>
            <a:r>
              <a:rPr lang="en-US" dirty="0">
                <a:solidFill>
                  <a:schemeClr val="bg1"/>
                </a:solidFill>
                <a:latin typeface="Arial Narrow" panose="020B0606020202030204" pitchFamily="34" charset="0"/>
              </a:rPr>
              <a:t>Site Diagram</a:t>
            </a:r>
          </a:p>
          <a:p>
            <a:r>
              <a:rPr lang="en-US" dirty="0">
                <a:solidFill>
                  <a:schemeClr val="bg1"/>
                </a:solidFill>
                <a:latin typeface="Arial Narrow" panose="020B0606020202030204" pitchFamily="34" charset="0"/>
              </a:rPr>
              <a:t>Connecting the Town Green</a:t>
            </a:r>
          </a:p>
          <a:p>
            <a:r>
              <a:rPr lang="en-US" dirty="0">
                <a:solidFill>
                  <a:schemeClr val="bg1"/>
                </a:solidFill>
                <a:latin typeface="Arial Narrow" panose="020B0606020202030204" pitchFamily="34" charset="0"/>
              </a:rPr>
              <a:t>&amp; Circulation Routes</a:t>
            </a:r>
          </a:p>
        </p:txBody>
      </p:sp>
      <p:sp>
        <p:nvSpPr>
          <p:cNvPr id="4" name="TextBox 3">
            <a:extLst>
              <a:ext uri="{FF2B5EF4-FFF2-40B4-BE49-F238E27FC236}">
                <a16:creationId xmlns:a16="http://schemas.microsoft.com/office/drawing/2014/main" id="{FC42174A-2175-4292-AC25-7716609235B2}"/>
              </a:ext>
            </a:extLst>
          </p:cNvPr>
          <p:cNvSpPr txBox="1"/>
          <p:nvPr/>
        </p:nvSpPr>
        <p:spPr>
          <a:xfrm>
            <a:off x="1378895" y="3047189"/>
            <a:ext cx="2013626" cy="300082"/>
          </a:xfrm>
          <a:prstGeom prst="rect">
            <a:avLst/>
          </a:prstGeom>
          <a:noFill/>
        </p:spPr>
        <p:txBody>
          <a:bodyPr wrap="square" rtlCol="0">
            <a:spAutoFit/>
          </a:bodyPr>
          <a:lstStyle/>
          <a:p>
            <a:pPr algn="ctr"/>
            <a:r>
              <a:rPr lang="en-US" sz="1350" b="1" dirty="0">
                <a:solidFill>
                  <a:schemeClr val="bg1"/>
                </a:solidFill>
              </a:rPr>
              <a:t>Town Hall</a:t>
            </a:r>
          </a:p>
        </p:txBody>
      </p:sp>
      <p:sp>
        <p:nvSpPr>
          <p:cNvPr id="5" name="TextBox 4">
            <a:extLst>
              <a:ext uri="{FF2B5EF4-FFF2-40B4-BE49-F238E27FC236}">
                <a16:creationId xmlns:a16="http://schemas.microsoft.com/office/drawing/2014/main" id="{F853A8B5-9F21-4CEB-BD4F-A38DE563783D}"/>
              </a:ext>
            </a:extLst>
          </p:cNvPr>
          <p:cNvSpPr txBox="1"/>
          <p:nvPr/>
        </p:nvSpPr>
        <p:spPr>
          <a:xfrm>
            <a:off x="6642320" y="1738865"/>
            <a:ext cx="2013626" cy="300082"/>
          </a:xfrm>
          <a:prstGeom prst="rect">
            <a:avLst/>
          </a:prstGeom>
          <a:noFill/>
        </p:spPr>
        <p:txBody>
          <a:bodyPr wrap="square" rtlCol="0">
            <a:spAutoFit/>
          </a:bodyPr>
          <a:lstStyle/>
          <a:p>
            <a:pPr algn="ctr"/>
            <a:r>
              <a:rPr lang="en-US" sz="1350" b="1" dirty="0">
                <a:solidFill>
                  <a:schemeClr val="bg1"/>
                </a:solidFill>
              </a:rPr>
              <a:t>Library</a:t>
            </a:r>
            <a:endParaRPr lang="en-US" sz="2100" b="1" dirty="0">
              <a:solidFill>
                <a:schemeClr val="bg1"/>
              </a:solidFill>
            </a:endParaRPr>
          </a:p>
        </p:txBody>
      </p:sp>
      <p:sp>
        <p:nvSpPr>
          <p:cNvPr id="7" name="TextBox 6">
            <a:extLst>
              <a:ext uri="{FF2B5EF4-FFF2-40B4-BE49-F238E27FC236}">
                <a16:creationId xmlns:a16="http://schemas.microsoft.com/office/drawing/2014/main" id="{0BE29E17-4F63-4BDB-81B4-3BB2EA9C1331}"/>
              </a:ext>
            </a:extLst>
          </p:cNvPr>
          <p:cNvSpPr txBox="1"/>
          <p:nvPr/>
        </p:nvSpPr>
        <p:spPr>
          <a:xfrm>
            <a:off x="5243210" y="2407426"/>
            <a:ext cx="1680453" cy="300082"/>
          </a:xfrm>
          <a:prstGeom prst="rect">
            <a:avLst/>
          </a:prstGeom>
          <a:noFill/>
        </p:spPr>
        <p:txBody>
          <a:bodyPr wrap="square" rtlCol="0">
            <a:spAutoFit/>
          </a:bodyPr>
          <a:lstStyle/>
          <a:p>
            <a:pPr algn="ctr"/>
            <a:r>
              <a:rPr lang="en-US" sz="1350" b="1" dirty="0">
                <a:solidFill>
                  <a:schemeClr val="bg1"/>
                </a:solidFill>
              </a:rPr>
              <a:t>Community Center</a:t>
            </a:r>
          </a:p>
        </p:txBody>
      </p:sp>
    </p:spTree>
    <p:extLst>
      <p:ext uri="{BB962C8B-B14F-4D97-AF65-F5344CB8AC3E}">
        <p14:creationId xmlns:p14="http://schemas.microsoft.com/office/powerpoint/2010/main" val="3062616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0632FB-2894-4ADF-A3DB-75BF8C33FB23}"/>
              </a:ext>
            </a:extLst>
          </p:cNvPr>
          <p:cNvSpPr txBox="1"/>
          <p:nvPr/>
        </p:nvSpPr>
        <p:spPr>
          <a:xfrm>
            <a:off x="888366" y="1696720"/>
            <a:ext cx="1075359" cy="300082"/>
          </a:xfrm>
          <a:prstGeom prst="rect">
            <a:avLst/>
          </a:prstGeom>
          <a:noFill/>
        </p:spPr>
        <p:txBody>
          <a:bodyPr wrap="none" rtlCol="0">
            <a:spAutoFit/>
          </a:bodyPr>
          <a:lstStyle/>
          <a:p>
            <a:r>
              <a:rPr lang="en-US" sz="1350" dirty="0">
                <a:solidFill>
                  <a:schemeClr val="bg1"/>
                </a:solidFill>
              </a:rPr>
              <a:t>Site Diagram</a:t>
            </a:r>
          </a:p>
        </p:txBody>
      </p:sp>
      <p:sp>
        <p:nvSpPr>
          <p:cNvPr id="2" name="TextBox 1">
            <a:extLst>
              <a:ext uri="{FF2B5EF4-FFF2-40B4-BE49-F238E27FC236}">
                <a16:creationId xmlns:a16="http://schemas.microsoft.com/office/drawing/2014/main" id="{4D85BEE6-8DA9-46C3-B81A-446A20E63D02}"/>
              </a:ext>
            </a:extLst>
          </p:cNvPr>
          <p:cNvSpPr txBox="1"/>
          <p:nvPr/>
        </p:nvSpPr>
        <p:spPr>
          <a:xfrm>
            <a:off x="506114" y="5446154"/>
            <a:ext cx="4003296"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Perspective Looking Northeast from Library</a:t>
            </a:r>
          </a:p>
        </p:txBody>
      </p:sp>
      <p:pic>
        <p:nvPicPr>
          <p:cNvPr id="5" name="Picture 4">
            <a:extLst>
              <a:ext uri="{FF2B5EF4-FFF2-40B4-BE49-F238E27FC236}">
                <a16:creationId xmlns:a16="http://schemas.microsoft.com/office/drawing/2014/main" id="{53621F4E-C59B-46FA-840E-DA556A9B843B}"/>
              </a:ext>
            </a:extLst>
          </p:cNvPr>
          <p:cNvPicPr>
            <a:picLocks noChangeAspect="1"/>
          </p:cNvPicPr>
          <p:nvPr/>
        </p:nvPicPr>
        <p:blipFill rotWithShape="1">
          <a:blip r:embed="rId2">
            <a:extLst>
              <a:ext uri="{28A0092B-C50C-407E-A947-70E740481C1C}">
                <a14:useLocalDpi xmlns:a14="http://schemas.microsoft.com/office/drawing/2010/main" val="0"/>
              </a:ext>
            </a:extLst>
          </a:blip>
          <a:srcRect t="9777" b="10963"/>
          <a:stretch/>
        </p:blipFill>
        <p:spPr>
          <a:xfrm>
            <a:off x="0" y="857250"/>
            <a:ext cx="9144000" cy="4594860"/>
          </a:xfrm>
          <a:prstGeom prst="rect">
            <a:avLst/>
          </a:prstGeom>
        </p:spPr>
      </p:pic>
    </p:spTree>
    <p:extLst>
      <p:ext uri="{BB962C8B-B14F-4D97-AF65-F5344CB8AC3E}">
        <p14:creationId xmlns:p14="http://schemas.microsoft.com/office/powerpoint/2010/main" val="3439379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0632FB-2894-4ADF-A3DB-75BF8C33FB23}"/>
              </a:ext>
            </a:extLst>
          </p:cNvPr>
          <p:cNvSpPr txBox="1"/>
          <p:nvPr/>
        </p:nvSpPr>
        <p:spPr>
          <a:xfrm>
            <a:off x="888366" y="1696720"/>
            <a:ext cx="1075359" cy="300082"/>
          </a:xfrm>
          <a:prstGeom prst="rect">
            <a:avLst/>
          </a:prstGeom>
          <a:noFill/>
        </p:spPr>
        <p:txBody>
          <a:bodyPr wrap="none" rtlCol="0">
            <a:spAutoFit/>
          </a:bodyPr>
          <a:lstStyle/>
          <a:p>
            <a:r>
              <a:rPr lang="en-US" sz="1350" dirty="0">
                <a:solidFill>
                  <a:schemeClr val="bg1"/>
                </a:solidFill>
              </a:rPr>
              <a:t>Site Diagram</a:t>
            </a:r>
          </a:p>
        </p:txBody>
      </p:sp>
      <p:sp>
        <p:nvSpPr>
          <p:cNvPr id="2" name="TextBox 1">
            <a:extLst>
              <a:ext uri="{FF2B5EF4-FFF2-40B4-BE49-F238E27FC236}">
                <a16:creationId xmlns:a16="http://schemas.microsoft.com/office/drawing/2014/main" id="{4D85BEE6-8DA9-46C3-B81A-446A20E63D02}"/>
              </a:ext>
            </a:extLst>
          </p:cNvPr>
          <p:cNvSpPr txBox="1"/>
          <p:nvPr/>
        </p:nvSpPr>
        <p:spPr>
          <a:xfrm>
            <a:off x="538134" y="5422106"/>
            <a:ext cx="3547882"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Perspective Looking East from Parking</a:t>
            </a:r>
          </a:p>
        </p:txBody>
      </p:sp>
      <p:pic>
        <p:nvPicPr>
          <p:cNvPr id="8" name="Picture 7">
            <a:extLst>
              <a:ext uri="{FF2B5EF4-FFF2-40B4-BE49-F238E27FC236}">
                <a16:creationId xmlns:a16="http://schemas.microsoft.com/office/drawing/2014/main" id="{EA83DF9F-D063-4641-A037-4D0159C2FB65}"/>
              </a:ext>
            </a:extLst>
          </p:cNvPr>
          <p:cNvPicPr>
            <a:picLocks noChangeAspect="1"/>
          </p:cNvPicPr>
          <p:nvPr/>
        </p:nvPicPr>
        <p:blipFill rotWithShape="1">
          <a:blip r:embed="rId2">
            <a:extLst>
              <a:ext uri="{28A0092B-C50C-407E-A947-70E740481C1C}">
                <a14:useLocalDpi xmlns:a14="http://schemas.microsoft.com/office/drawing/2010/main" val="0"/>
              </a:ext>
            </a:extLst>
          </a:blip>
          <a:srcRect t="2" b="10159"/>
          <a:stretch/>
        </p:blipFill>
        <p:spPr>
          <a:xfrm>
            <a:off x="0" y="846384"/>
            <a:ext cx="9144000" cy="4594860"/>
          </a:xfrm>
          <a:prstGeom prst="rect">
            <a:avLst/>
          </a:prstGeom>
        </p:spPr>
      </p:pic>
    </p:spTree>
    <p:extLst>
      <p:ext uri="{BB962C8B-B14F-4D97-AF65-F5344CB8AC3E}">
        <p14:creationId xmlns:p14="http://schemas.microsoft.com/office/powerpoint/2010/main" val="408537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7D230E-7E95-4A05-8598-9E6A3572784C}"/>
              </a:ext>
            </a:extLst>
          </p:cNvPr>
          <p:cNvSpPr txBox="1"/>
          <p:nvPr/>
        </p:nvSpPr>
        <p:spPr>
          <a:xfrm>
            <a:off x="466131" y="274320"/>
            <a:ext cx="154267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Project Cost</a:t>
            </a:r>
          </a:p>
        </p:txBody>
      </p:sp>
      <p:graphicFrame>
        <p:nvGraphicFramePr>
          <p:cNvPr id="6" name="Object 5">
            <a:extLst>
              <a:ext uri="{FF2B5EF4-FFF2-40B4-BE49-F238E27FC236}">
                <a16:creationId xmlns:a16="http://schemas.microsoft.com/office/drawing/2014/main" id="{E8977F7F-19F5-4538-A3C1-3DD9B865F521}"/>
              </a:ext>
            </a:extLst>
          </p:cNvPr>
          <p:cNvGraphicFramePr>
            <a:graphicFrameLocks noChangeAspect="1"/>
          </p:cNvGraphicFramePr>
          <p:nvPr>
            <p:extLst>
              <p:ext uri="{D42A27DB-BD31-4B8C-83A1-F6EECF244321}">
                <p14:modId xmlns:p14="http://schemas.microsoft.com/office/powerpoint/2010/main" val="1307890405"/>
              </p:ext>
            </p:extLst>
          </p:nvPr>
        </p:nvGraphicFramePr>
        <p:xfrm>
          <a:off x="3307532" y="704043"/>
          <a:ext cx="3331596" cy="7307652"/>
        </p:xfrm>
        <a:graphic>
          <a:graphicData uri="http://schemas.openxmlformats.org/presentationml/2006/ole">
            <mc:AlternateContent xmlns:mc="http://schemas.openxmlformats.org/markup-compatibility/2006">
              <mc:Choice xmlns:v="urn:schemas-microsoft-com:vml" Requires="v">
                <p:oleObj spid="_x0000_s2058" name="Worksheet" r:id="rId3" imgW="5333895" imgH="11830152" progId="Excel.Sheet.12">
                  <p:embed/>
                </p:oleObj>
              </mc:Choice>
              <mc:Fallback>
                <p:oleObj name="Worksheet" r:id="rId3" imgW="5333895" imgH="11830152" progId="Excel.Sheet.12">
                  <p:embed/>
                  <p:pic>
                    <p:nvPicPr>
                      <p:cNvPr id="6" name="Object 5">
                        <a:extLst>
                          <a:ext uri="{FF2B5EF4-FFF2-40B4-BE49-F238E27FC236}">
                            <a16:creationId xmlns:a16="http://schemas.microsoft.com/office/drawing/2014/main" id="{E8977F7F-19F5-4538-A3C1-3DD9B865F521}"/>
                          </a:ext>
                        </a:extLst>
                      </p:cNvPr>
                      <p:cNvPicPr/>
                      <p:nvPr/>
                    </p:nvPicPr>
                    <p:blipFill>
                      <a:blip r:embed="rId4"/>
                      <a:stretch>
                        <a:fillRect/>
                      </a:stretch>
                    </p:blipFill>
                    <p:spPr>
                      <a:xfrm>
                        <a:off x="3307532" y="704043"/>
                        <a:ext cx="3331596" cy="7307652"/>
                      </a:xfrm>
                      <a:prstGeom prst="rect">
                        <a:avLst/>
                      </a:prstGeom>
                    </p:spPr>
                  </p:pic>
                </p:oleObj>
              </mc:Fallback>
            </mc:AlternateContent>
          </a:graphicData>
        </a:graphic>
      </p:graphicFrame>
    </p:spTree>
    <p:extLst>
      <p:ext uri="{BB962C8B-B14F-4D97-AF65-F5344CB8AC3E}">
        <p14:creationId xmlns:p14="http://schemas.microsoft.com/office/powerpoint/2010/main" val="2651031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043262-58C4-40C6-8FFD-C7F4B79D9B0E}"/>
              </a:ext>
            </a:extLst>
          </p:cNvPr>
          <p:cNvSpPr txBox="1"/>
          <p:nvPr/>
        </p:nvSpPr>
        <p:spPr>
          <a:xfrm>
            <a:off x="466131" y="274320"/>
            <a:ext cx="338959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Timeline</a:t>
            </a:r>
          </a:p>
        </p:txBody>
      </p:sp>
      <p:sp>
        <p:nvSpPr>
          <p:cNvPr id="5" name="TextBox 4">
            <a:extLst>
              <a:ext uri="{FF2B5EF4-FFF2-40B4-BE49-F238E27FC236}">
                <a16:creationId xmlns:a16="http://schemas.microsoft.com/office/drawing/2014/main" id="{EBD6A89A-7819-45C3-BB6C-6630FD8FBF58}"/>
              </a:ext>
            </a:extLst>
          </p:cNvPr>
          <p:cNvSpPr txBox="1"/>
          <p:nvPr/>
        </p:nvSpPr>
        <p:spPr>
          <a:xfrm>
            <a:off x="1411591" y="1842027"/>
            <a:ext cx="6320819" cy="3506088"/>
          </a:xfrm>
          <a:prstGeom prst="rect">
            <a:avLst/>
          </a:prstGeom>
          <a:noFill/>
        </p:spPr>
        <p:txBody>
          <a:bodyPr wrap="square" rtlCol="0">
            <a:spAutoFit/>
          </a:bodyPr>
          <a:lstStyle/>
          <a:p>
            <a:pPr>
              <a:spcAft>
                <a:spcPts val="2250"/>
              </a:spcAft>
            </a:pPr>
            <a:r>
              <a:rPr lang="en-US" b="1" dirty="0">
                <a:solidFill>
                  <a:schemeClr val="tx1">
                    <a:lumMod val="65000"/>
                    <a:lumOff val="35000"/>
                  </a:schemeClr>
                </a:solidFill>
                <a:latin typeface="Arial Narrow" panose="020B0606020202030204" pitchFamily="34" charset="0"/>
              </a:rPr>
              <a:t>Spring Town Meeting		April</a:t>
            </a:r>
          </a:p>
          <a:p>
            <a:pPr>
              <a:spcAft>
                <a:spcPts val="2250"/>
              </a:spcAft>
            </a:pPr>
            <a:r>
              <a:rPr lang="en-US" b="1" dirty="0">
                <a:solidFill>
                  <a:schemeClr val="tx1">
                    <a:lumMod val="65000"/>
                    <a:lumOff val="35000"/>
                  </a:schemeClr>
                </a:solidFill>
                <a:latin typeface="Arial Narrow" panose="020B0606020202030204" pitchFamily="34" charset="0"/>
              </a:rPr>
              <a:t>Fiscal Year Begins		July 1, 2020</a:t>
            </a:r>
          </a:p>
          <a:p>
            <a:pPr>
              <a:spcAft>
                <a:spcPts val="2250"/>
              </a:spcAft>
            </a:pPr>
            <a:r>
              <a:rPr lang="en-US" b="1" dirty="0">
                <a:solidFill>
                  <a:schemeClr val="tx1">
                    <a:lumMod val="65000"/>
                    <a:lumOff val="35000"/>
                  </a:schemeClr>
                </a:solidFill>
                <a:latin typeface="Arial Narrow" panose="020B0606020202030204" pitchFamily="34" charset="0"/>
              </a:rPr>
              <a:t>Final Design			September 2020</a:t>
            </a:r>
          </a:p>
          <a:p>
            <a:pPr>
              <a:spcAft>
                <a:spcPts val="2250"/>
              </a:spcAft>
            </a:pPr>
            <a:r>
              <a:rPr lang="en-US" b="1" dirty="0">
                <a:solidFill>
                  <a:schemeClr val="tx1">
                    <a:lumMod val="65000"/>
                    <a:lumOff val="35000"/>
                  </a:schemeClr>
                </a:solidFill>
                <a:latin typeface="Arial Narrow" panose="020B0606020202030204" pitchFamily="34" charset="0"/>
              </a:rPr>
              <a:t>Bid Documents		December 2020</a:t>
            </a:r>
          </a:p>
          <a:p>
            <a:pPr>
              <a:spcAft>
                <a:spcPts val="2250"/>
              </a:spcAft>
            </a:pPr>
            <a:r>
              <a:rPr lang="en-US" b="1" dirty="0">
                <a:solidFill>
                  <a:schemeClr val="tx1">
                    <a:lumMod val="65000"/>
                    <a:lumOff val="35000"/>
                  </a:schemeClr>
                </a:solidFill>
                <a:latin typeface="Arial Narrow" panose="020B0606020202030204" pitchFamily="34" charset="0"/>
              </a:rPr>
              <a:t>Bidding &amp; Awards		January &amp; February 2021</a:t>
            </a:r>
          </a:p>
          <a:p>
            <a:pPr>
              <a:spcAft>
                <a:spcPts val="2250"/>
              </a:spcAft>
            </a:pPr>
            <a:r>
              <a:rPr lang="en-US" b="1" dirty="0">
                <a:solidFill>
                  <a:schemeClr val="tx1">
                    <a:lumMod val="65000"/>
                    <a:lumOff val="35000"/>
                  </a:schemeClr>
                </a:solidFill>
                <a:latin typeface="Arial Narrow" panose="020B0606020202030204" pitchFamily="34" charset="0"/>
              </a:rPr>
              <a:t>Construction			April 2021 – June 2022 </a:t>
            </a:r>
            <a:r>
              <a:rPr lang="en-US" dirty="0">
                <a:solidFill>
                  <a:schemeClr val="tx1">
                    <a:lumMod val="65000"/>
                    <a:lumOff val="35000"/>
                  </a:schemeClr>
                </a:solidFill>
                <a:latin typeface="Arial Narrow" panose="020B0606020202030204" pitchFamily="34" charset="0"/>
              </a:rPr>
              <a:t>	</a:t>
            </a:r>
          </a:p>
        </p:txBody>
      </p:sp>
    </p:spTree>
    <p:extLst>
      <p:ext uri="{BB962C8B-B14F-4D97-AF65-F5344CB8AC3E}">
        <p14:creationId xmlns:p14="http://schemas.microsoft.com/office/powerpoint/2010/main" val="349760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47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0632FB-2894-4ADF-A3DB-75BF8C33FB23}"/>
              </a:ext>
            </a:extLst>
          </p:cNvPr>
          <p:cNvSpPr txBox="1"/>
          <p:nvPr/>
        </p:nvSpPr>
        <p:spPr>
          <a:xfrm>
            <a:off x="888366" y="1696720"/>
            <a:ext cx="1075359" cy="300082"/>
          </a:xfrm>
          <a:prstGeom prst="rect">
            <a:avLst/>
          </a:prstGeom>
          <a:noFill/>
        </p:spPr>
        <p:txBody>
          <a:bodyPr wrap="none" rtlCol="0">
            <a:spAutoFit/>
          </a:bodyPr>
          <a:lstStyle/>
          <a:p>
            <a:r>
              <a:rPr lang="en-US" sz="1350" dirty="0">
                <a:solidFill>
                  <a:schemeClr val="bg1"/>
                </a:solidFill>
              </a:rPr>
              <a:t>Site Diagram</a:t>
            </a:r>
          </a:p>
        </p:txBody>
      </p:sp>
      <p:pic>
        <p:nvPicPr>
          <p:cNvPr id="4" name="Picture 3">
            <a:extLst>
              <a:ext uri="{FF2B5EF4-FFF2-40B4-BE49-F238E27FC236}">
                <a16:creationId xmlns:a16="http://schemas.microsoft.com/office/drawing/2014/main" id="{15B98C5C-CF03-40E6-9388-38D33C72AB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1083212" y="-1098071"/>
            <a:ext cx="6977576" cy="9144000"/>
          </a:xfrm>
          <a:prstGeom prst="rect">
            <a:avLst/>
          </a:prstGeom>
        </p:spPr>
      </p:pic>
      <p:sp>
        <p:nvSpPr>
          <p:cNvPr id="2" name="TextBox 1">
            <a:extLst>
              <a:ext uri="{FF2B5EF4-FFF2-40B4-BE49-F238E27FC236}">
                <a16:creationId xmlns:a16="http://schemas.microsoft.com/office/drawing/2014/main" id="{4D85BEE6-8DA9-46C3-B81A-446A20E63D02}"/>
              </a:ext>
            </a:extLst>
          </p:cNvPr>
          <p:cNvSpPr txBox="1"/>
          <p:nvPr/>
        </p:nvSpPr>
        <p:spPr>
          <a:xfrm>
            <a:off x="807608" y="918533"/>
            <a:ext cx="2312234" cy="646331"/>
          </a:xfrm>
          <a:prstGeom prst="rect">
            <a:avLst/>
          </a:prstGeom>
          <a:noFill/>
        </p:spPr>
        <p:txBody>
          <a:bodyPr wrap="square" rtlCol="0">
            <a:spAutoFit/>
          </a:bodyPr>
          <a:lstStyle/>
          <a:p>
            <a:r>
              <a:rPr lang="en-US" dirty="0">
                <a:solidFill>
                  <a:schemeClr val="bg1"/>
                </a:solidFill>
                <a:latin typeface="Arial Narrow" panose="020B0606020202030204" pitchFamily="34" charset="0"/>
              </a:rPr>
              <a:t>Expansion of </a:t>
            </a:r>
          </a:p>
          <a:p>
            <a:r>
              <a:rPr lang="en-US" dirty="0">
                <a:solidFill>
                  <a:schemeClr val="bg1"/>
                </a:solidFill>
                <a:latin typeface="Arial Narrow" panose="020B0606020202030204" pitchFamily="34" charset="0"/>
              </a:rPr>
              <a:t>Town Green</a:t>
            </a:r>
          </a:p>
        </p:txBody>
      </p:sp>
      <p:sp>
        <p:nvSpPr>
          <p:cNvPr id="3" name="Rectangle 2">
            <a:extLst>
              <a:ext uri="{FF2B5EF4-FFF2-40B4-BE49-F238E27FC236}">
                <a16:creationId xmlns:a16="http://schemas.microsoft.com/office/drawing/2014/main" id="{72CCD3D6-7862-4169-938C-5E40EF348982}"/>
              </a:ext>
            </a:extLst>
          </p:cNvPr>
          <p:cNvSpPr/>
          <p:nvPr/>
        </p:nvSpPr>
        <p:spPr>
          <a:xfrm>
            <a:off x="3119842" y="3328987"/>
            <a:ext cx="1902215" cy="645853"/>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9317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0632FB-2894-4ADF-A3DB-75BF8C33FB23}"/>
              </a:ext>
            </a:extLst>
          </p:cNvPr>
          <p:cNvSpPr txBox="1"/>
          <p:nvPr/>
        </p:nvSpPr>
        <p:spPr>
          <a:xfrm>
            <a:off x="888366" y="1696720"/>
            <a:ext cx="1075359" cy="300082"/>
          </a:xfrm>
          <a:prstGeom prst="rect">
            <a:avLst/>
          </a:prstGeom>
          <a:noFill/>
        </p:spPr>
        <p:txBody>
          <a:bodyPr wrap="none" rtlCol="0">
            <a:spAutoFit/>
          </a:bodyPr>
          <a:lstStyle/>
          <a:p>
            <a:r>
              <a:rPr lang="en-US" sz="1350" dirty="0">
                <a:solidFill>
                  <a:schemeClr val="bg1"/>
                </a:solidFill>
              </a:rPr>
              <a:t>Site Diagram</a:t>
            </a:r>
          </a:p>
        </p:txBody>
      </p:sp>
      <p:pic>
        <p:nvPicPr>
          <p:cNvPr id="5" name="Picture 4">
            <a:extLst>
              <a:ext uri="{FF2B5EF4-FFF2-40B4-BE49-F238E27FC236}">
                <a16:creationId xmlns:a16="http://schemas.microsoft.com/office/drawing/2014/main" id="{64A09333-4B69-49E3-8750-F4D2014F7426}"/>
              </a:ext>
            </a:extLst>
          </p:cNvPr>
          <p:cNvPicPr>
            <a:picLocks noChangeAspect="1"/>
          </p:cNvPicPr>
          <p:nvPr/>
        </p:nvPicPr>
        <p:blipFill rotWithShape="1">
          <a:blip r:embed="rId3">
            <a:extLst>
              <a:ext uri="{28A0092B-C50C-407E-A947-70E740481C1C}">
                <a14:useLocalDpi xmlns:a14="http://schemas.microsoft.com/office/drawing/2010/main" val="0"/>
              </a:ext>
            </a:extLst>
          </a:blip>
          <a:srcRect t="8718" b="8281"/>
          <a:stretch/>
        </p:blipFill>
        <p:spPr>
          <a:xfrm>
            <a:off x="243185" y="977819"/>
            <a:ext cx="8923766" cy="4937760"/>
          </a:xfrm>
          <a:prstGeom prst="rect">
            <a:avLst/>
          </a:prstGeom>
        </p:spPr>
      </p:pic>
      <p:sp>
        <p:nvSpPr>
          <p:cNvPr id="2" name="TextBox 1">
            <a:extLst>
              <a:ext uri="{FF2B5EF4-FFF2-40B4-BE49-F238E27FC236}">
                <a16:creationId xmlns:a16="http://schemas.microsoft.com/office/drawing/2014/main" id="{4D85BEE6-8DA9-46C3-B81A-446A20E63D02}"/>
              </a:ext>
            </a:extLst>
          </p:cNvPr>
          <p:cNvSpPr txBox="1"/>
          <p:nvPr/>
        </p:nvSpPr>
        <p:spPr>
          <a:xfrm>
            <a:off x="466131" y="274320"/>
            <a:ext cx="1264444"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Level One</a:t>
            </a:r>
          </a:p>
        </p:txBody>
      </p:sp>
      <p:sp>
        <p:nvSpPr>
          <p:cNvPr id="3" name="TextBox 2">
            <a:extLst>
              <a:ext uri="{FF2B5EF4-FFF2-40B4-BE49-F238E27FC236}">
                <a16:creationId xmlns:a16="http://schemas.microsoft.com/office/drawing/2014/main" id="{6F700013-9C60-4994-B78E-D791145DDADF}"/>
              </a:ext>
            </a:extLst>
          </p:cNvPr>
          <p:cNvSpPr txBox="1"/>
          <p:nvPr/>
        </p:nvSpPr>
        <p:spPr>
          <a:xfrm>
            <a:off x="493266" y="5328466"/>
            <a:ext cx="1080745" cy="438582"/>
          </a:xfrm>
          <a:prstGeom prst="rect">
            <a:avLst/>
          </a:prstGeom>
          <a:noFill/>
        </p:spPr>
        <p:txBody>
          <a:bodyPr wrap="none" rtlCol="0">
            <a:spAutoFit/>
          </a:bodyPr>
          <a:lstStyle/>
          <a:p>
            <a:r>
              <a:rPr lang="en-US" sz="750" dirty="0">
                <a:latin typeface="Arial Narrow" panose="020B0606020202030204" pitchFamily="34" charset="0"/>
              </a:rPr>
              <a:t>22,101 GSF LEVEL ONE</a:t>
            </a:r>
          </a:p>
          <a:p>
            <a:r>
              <a:rPr lang="en-US" sz="750" u="sng" dirty="0">
                <a:latin typeface="Arial Narrow" panose="020B0606020202030204" pitchFamily="34" charset="0"/>
              </a:rPr>
              <a:t>11,171 GSF LEVEL TWO</a:t>
            </a:r>
          </a:p>
          <a:p>
            <a:r>
              <a:rPr lang="en-US" sz="750" dirty="0">
                <a:latin typeface="Arial Narrow" panose="020B0606020202030204" pitchFamily="34" charset="0"/>
              </a:rPr>
              <a:t>33,272 GSF TOTAL</a:t>
            </a:r>
          </a:p>
        </p:txBody>
      </p:sp>
    </p:spTree>
    <p:extLst>
      <p:ext uri="{BB962C8B-B14F-4D97-AF65-F5344CB8AC3E}">
        <p14:creationId xmlns:p14="http://schemas.microsoft.com/office/powerpoint/2010/main" val="243601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0632FB-2894-4ADF-A3DB-75BF8C33FB23}"/>
              </a:ext>
            </a:extLst>
          </p:cNvPr>
          <p:cNvSpPr txBox="1"/>
          <p:nvPr/>
        </p:nvSpPr>
        <p:spPr>
          <a:xfrm>
            <a:off x="888366" y="1696720"/>
            <a:ext cx="1075359" cy="300082"/>
          </a:xfrm>
          <a:prstGeom prst="rect">
            <a:avLst/>
          </a:prstGeom>
          <a:noFill/>
        </p:spPr>
        <p:txBody>
          <a:bodyPr wrap="none" rtlCol="0">
            <a:spAutoFit/>
          </a:bodyPr>
          <a:lstStyle/>
          <a:p>
            <a:r>
              <a:rPr lang="en-US" sz="1350" dirty="0">
                <a:solidFill>
                  <a:schemeClr val="bg1"/>
                </a:solidFill>
              </a:rPr>
              <a:t>Site Diagram</a:t>
            </a:r>
          </a:p>
        </p:txBody>
      </p:sp>
      <p:pic>
        <p:nvPicPr>
          <p:cNvPr id="4" name="Picture 3">
            <a:extLst>
              <a:ext uri="{FF2B5EF4-FFF2-40B4-BE49-F238E27FC236}">
                <a16:creationId xmlns:a16="http://schemas.microsoft.com/office/drawing/2014/main" id="{FC7867B6-93B0-4009-B468-42E3474BF983}"/>
              </a:ext>
            </a:extLst>
          </p:cNvPr>
          <p:cNvPicPr>
            <a:picLocks noChangeAspect="1"/>
          </p:cNvPicPr>
          <p:nvPr/>
        </p:nvPicPr>
        <p:blipFill rotWithShape="1">
          <a:blip r:embed="rId3">
            <a:extLst>
              <a:ext uri="{28A0092B-C50C-407E-A947-70E740481C1C}">
                <a14:useLocalDpi xmlns:a14="http://schemas.microsoft.com/office/drawing/2010/main" val="0"/>
              </a:ext>
            </a:extLst>
          </a:blip>
          <a:srcRect l="9200" t="13573" r="3141" b="11436"/>
          <a:stretch/>
        </p:blipFill>
        <p:spPr>
          <a:xfrm>
            <a:off x="1197592" y="1343986"/>
            <a:ext cx="7817096" cy="4458188"/>
          </a:xfrm>
          <a:prstGeom prst="rect">
            <a:avLst/>
          </a:prstGeom>
        </p:spPr>
      </p:pic>
      <p:sp>
        <p:nvSpPr>
          <p:cNvPr id="2" name="TextBox 1">
            <a:extLst>
              <a:ext uri="{FF2B5EF4-FFF2-40B4-BE49-F238E27FC236}">
                <a16:creationId xmlns:a16="http://schemas.microsoft.com/office/drawing/2014/main" id="{4D85BEE6-8DA9-46C3-B81A-446A20E63D02}"/>
              </a:ext>
            </a:extLst>
          </p:cNvPr>
          <p:cNvSpPr txBox="1"/>
          <p:nvPr/>
        </p:nvSpPr>
        <p:spPr>
          <a:xfrm>
            <a:off x="466131" y="274320"/>
            <a:ext cx="1264444"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Level Two</a:t>
            </a:r>
          </a:p>
        </p:txBody>
      </p:sp>
      <p:sp>
        <p:nvSpPr>
          <p:cNvPr id="5" name="TextBox 4">
            <a:extLst>
              <a:ext uri="{FF2B5EF4-FFF2-40B4-BE49-F238E27FC236}">
                <a16:creationId xmlns:a16="http://schemas.microsoft.com/office/drawing/2014/main" id="{41885C6C-7206-46FD-A504-BBF840186FE6}"/>
              </a:ext>
            </a:extLst>
          </p:cNvPr>
          <p:cNvSpPr txBox="1"/>
          <p:nvPr/>
        </p:nvSpPr>
        <p:spPr>
          <a:xfrm>
            <a:off x="1731094" y="5627121"/>
            <a:ext cx="607859" cy="207749"/>
          </a:xfrm>
          <a:prstGeom prst="rect">
            <a:avLst/>
          </a:prstGeom>
          <a:noFill/>
        </p:spPr>
        <p:txBody>
          <a:bodyPr wrap="none" rtlCol="0">
            <a:spAutoFit/>
          </a:bodyPr>
          <a:lstStyle/>
          <a:p>
            <a:r>
              <a:rPr lang="en-US" sz="750" dirty="0">
                <a:latin typeface="Arial Narrow" panose="020B0606020202030204" pitchFamily="34" charset="0"/>
              </a:rPr>
              <a:t>11,171 GSF</a:t>
            </a:r>
          </a:p>
        </p:txBody>
      </p:sp>
      <p:sp>
        <p:nvSpPr>
          <p:cNvPr id="7" name="TextBox 6">
            <a:extLst>
              <a:ext uri="{FF2B5EF4-FFF2-40B4-BE49-F238E27FC236}">
                <a16:creationId xmlns:a16="http://schemas.microsoft.com/office/drawing/2014/main" id="{FCFD00BA-AB70-41F6-A05B-E11F2B3DE237}"/>
              </a:ext>
            </a:extLst>
          </p:cNvPr>
          <p:cNvSpPr txBox="1"/>
          <p:nvPr/>
        </p:nvSpPr>
        <p:spPr>
          <a:xfrm>
            <a:off x="493266" y="5361649"/>
            <a:ext cx="1080745" cy="438582"/>
          </a:xfrm>
          <a:prstGeom prst="rect">
            <a:avLst/>
          </a:prstGeom>
          <a:noFill/>
        </p:spPr>
        <p:txBody>
          <a:bodyPr wrap="none" rtlCol="0">
            <a:spAutoFit/>
          </a:bodyPr>
          <a:lstStyle/>
          <a:p>
            <a:r>
              <a:rPr lang="en-US" sz="750" dirty="0">
                <a:latin typeface="Arial Narrow" panose="020B0606020202030204" pitchFamily="34" charset="0"/>
              </a:rPr>
              <a:t>22,101 GSF LEVEL ONE</a:t>
            </a:r>
          </a:p>
          <a:p>
            <a:r>
              <a:rPr lang="en-US" sz="750" u="sng" dirty="0">
                <a:latin typeface="Arial Narrow" panose="020B0606020202030204" pitchFamily="34" charset="0"/>
              </a:rPr>
              <a:t>11,171 GSF LEVEL TWO</a:t>
            </a:r>
          </a:p>
          <a:p>
            <a:r>
              <a:rPr lang="en-US" sz="750" dirty="0">
                <a:latin typeface="Arial Narrow" panose="020B0606020202030204" pitchFamily="34" charset="0"/>
              </a:rPr>
              <a:t>33,272 GSF TOTAL</a:t>
            </a:r>
          </a:p>
        </p:txBody>
      </p:sp>
      <p:grpSp>
        <p:nvGrpSpPr>
          <p:cNvPr id="9" name="Group 8">
            <a:extLst>
              <a:ext uri="{FF2B5EF4-FFF2-40B4-BE49-F238E27FC236}">
                <a16:creationId xmlns:a16="http://schemas.microsoft.com/office/drawing/2014/main" id="{B8B3CA67-BF12-4162-A9B5-71F7125D2346}"/>
              </a:ext>
            </a:extLst>
          </p:cNvPr>
          <p:cNvGrpSpPr/>
          <p:nvPr/>
        </p:nvGrpSpPr>
        <p:grpSpPr>
          <a:xfrm>
            <a:off x="5298358" y="2139803"/>
            <a:ext cx="2383709" cy="3047557"/>
            <a:chOff x="7064477" y="1710070"/>
            <a:chExt cx="3178278" cy="4063409"/>
          </a:xfrm>
        </p:grpSpPr>
        <p:cxnSp>
          <p:nvCxnSpPr>
            <p:cNvPr id="10" name="Straight Connector 9">
              <a:extLst>
                <a:ext uri="{FF2B5EF4-FFF2-40B4-BE49-F238E27FC236}">
                  <a16:creationId xmlns:a16="http://schemas.microsoft.com/office/drawing/2014/main" id="{580038B5-E73E-42DD-9EF4-92F0F28130AA}"/>
                </a:ext>
              </a:extLst>
            </p:cNvPr>
            <p:cNvCxnSpPr/>
            <p:nvPr/>
          </p:nvCxnSpPr>
          <p:spPr>
            <a:xfrm>
              <a:off x="7064477" y="3750548"/>
              <a:ext cx="3178278" cy="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FEC38D8D-E494-42D5-BEF3-BC126CD1AF1E}"/>
                </a:ext>
              </a:extLst>
            </p:cNvPr>
            <p:cNvCxnSpPr/>
            <p:nvPr/>
          </p:nvCxnSpPr>
          <p:spPr>
            <a:xfrm flipV="1">
              <a:off x="9069572" y="3774558"/>
              <a:ext cx="0" cy="199892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650619-BD04-4FDF-A412-BAD4D8489D8D}"/>
                </a:ext>
              </a:extLst>
            </p:cNvPr>
            <p:cNvCxnSpPr/>
            <p:nvPr/>
          </p:nvCxnSpPr>
          <p:spPr>
            <a:xfrm flipV="1">
              <a:off x="8291623" y="1710070"/>
              <a:ext cx="0" cy="199892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426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927609-767D-4FF6-9AD9-75E2C7E2E7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53" y="798287"/>
            <a:ext cx="9156754" cy="6104502"/>
          </a:xfrm>
          <a:prstGeom prst="rect">
            <a:avLst/>
          </a:prstGeom>
        </p:spPr>
      </p:pic>
      <p:sp>
        <p:nvSpPr>
          <p:cNvPr id="3" name="TextBox 2">
            <a:extLst>
              <a:ext uri="{FF2B5EF4-FFF2-40B4-BE49-F238E27FC236}">
                <a16:creationId xmlns:a16="http://schemas.microsoft.com/office/drawing/2014/main" id="{803AB5BA-5B43-41F2-928B-BA386B468E81}"/>
              </a:ext>
            </a:extLst>
          </p:cNvPr>
          <p:cNvSpPr txBox="1"/>
          <p:nvPr/>
        </p:nvSpPr>
        <p:spPr>
          <a:xfrm>
            <a:off x="278880" y="279315"/>
            <a:ext cx="175383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Gym &amp; Track</a:t>
            </a:r>
          </a:p>
        </p:txBody>
      </p:sp>
    </p:spTree>
    <p:extLst>
      <p:ext uri="{BB962C8B-B14F-4D97-AF65-F5344CB8AC3E}">
        <p14:creationId xmlns:p14="http://schemas.microsoft.com/office/powerpoint/2010/main" val="2788036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19E5BF-9426-438D-B8E6-50B7C875120E}"/>
              </a:ext>
            </a:extLst>
          </p:cNvPr>
          <p:cNvGrpSpPr/>
          <p:nvPr/>
        </p:nvGrpSpPr>
        <p:grpSpPr>
          <a:xfrm>
            <a:off x="0" y="1509486"/>
            <a:ext cx="9161320" cy="3388287"/>
            <a:chOff x="0" y="1950705"/>
            <a:chExt cx="7968343" cy="2947068"/>
          </a:xfrm>
        </p:grpSpPr>
        <p:pic>
          <p:nvPicPr>
            <p:cNvPr id="2" name="Picture 4" descr="A group of people standing in a room&#10;&#10;Description automatically generated">
              <a:extLst>
                <a:ext uri="{FF2B5EF4-FFF2-40B4-BE49-F238E27FC236}">
                  <a16:creationId xmlns:a16="http://schemas.microsoft.com/office/drawing/2014/main" id="{1804007A-1077-4CEF-992F-67C79C6D2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441" b="-1"/>
            <a:stretch/>
          </p:blipFill>
          <p:spPr bwMode="auto">
            <a:xfrm>
              <a:off x="0" y="1960225"/>
              <a:ext cx="3971037" cy="29375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11D320-966C-4C7C-9465-0B7029B426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1" r="10797"/>
            <a:stretch/>
          </p:blipFill>
          <p:spPr>
            <a:xfrm>
              <a:off x="4164220" y="1950705"/>
              <a:ext cx="3804123" cy="2947068"/>
            </a:xfrm>
            <a:prstGeom prst="rect">
              <a:avLst/>
            </a:prstGeom>
          </p:spPr>
        </p:pic>
      </p:grpSp>
    </p:spTree>
    <p:extLst>
      <p:ext uri="{BB962C8B-B14F-4D97-AF65-F5344CB8AC3E}">
        <p14:creationId xmlns:p14="http://schemas.microsoft.com/office/powerpoint/2010/main" val="98989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E480FA-BD11-457E-802F-AF8EC76CCA4E}"/>
              </a:ext>
            </a:extLst>
          </p:cNvPr>
          <p:cNvGrpSpPr/>
          <p:nvPr/>
        </p:nvGrpSpPr>
        <p:grpSpPr>
          <a:xfrm>
            <a:off x="0" y="1921668"/>
            <a:ext cx="9148552" cy="3579246"/>
            <a:chOff x="800937" y="1921668"/>
            <a:chExt cx="7537490" cy="2948940"/>
          </a:xfrm>
        </p:grpSpPr>
        <p:pic>
          <p:nvPicPr>
            <p:cNvPr id="3" name="Picture 2" descr="A large brick building with grass in front of a house&#10;&#10;Description automatically generated">
              <a:extLst>
                <a:ext uri="{FF2B5EF4-FFF2-40B4-BE49-F238E27FC236}">
                  <a16:creationId xmlns:a16="http://schemas.microsoft.com/office/drawing/2014/main" id="{92320767-EBA1-4C3A-A2E1-E6DD7AB10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37" y="1921668"/>
              <a:ext cx="3701604" cy="2948940"/>
            </a:xfrm>
            <a:prstGeom prst="rect">
              <a:avLst/>
            </a:prstGeom>
          </p:spPr>
        </p:pic>
        <p:pic>
          <p:nvPicPr>
            <p:cNvPr id="7" name="Picture 6">
              <a:extLst>
                <a:ext uri="{FF2B5EF4-FFF2-40B4-BE49-F238E27FC236}">
                  <a16:creationId xmlns:a16="http://schemas.microsoft.com/office/drawing/2014/main" id="{75DBF582-21CA-4F8B-B7EA-8BC8B3D757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46098" y="1921668"/>
              <a:ext cx="3692329" cy="2948940"/>
            </a:xfrm>
            <a:prstGeom prst="rect">
              <a:avLst/>
            </a:prstGeom>
          </p:spPr>
        </p:pic>
      </p:grpSp>
      <p:sp>
        <p:nvSpPr>
          <p:cNvPr id="5" name="TextBox 4">
            <a:extLst>
              <a:ext uri="{FF2B5EF4-FFF2-40B4-BE49-F238E27FC236}">
                <a16:creationId xmlns:a16="http://schemas.microsoft.com/office/drawing/2014/main" id="{66693914-07C7-4DA0-BFEA-95D0CECF0FC3}"/>
              </a:ext>
            </a:extLst>
          </p:cNvPr>
          <p:cNvSpPr txBox="1"/>
          <p:nvPr/>
        </p:nvSpPr>
        <p:spPr>
          <a:xfrm>
            <a:off x="277134" y="274320"/>
            <a:ext cx="421565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Inside &amp; Outside: Summer Camp Provisions</a:t>
            </a:r>
          </a:p>
        </p:txBody>
      </p:sp>
    </p:spTree>
    <p:extLst>
      <p:ext uri="{BB962C8B-B14F-4D97-AF65-F5344CB8AC3E}">
        <p14:creationId xmlns:p14="http://schemas.microsoft.com/office/powerpoint/2010/main" val="376679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B71E94-8DE5-41AE-853E-E447EA7DA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5151"/>
            <a:ext cx="4478154" cy="2985436"/>
          </a:xfrm>
          <a:prstGeom prst="rect">
            <a:avLst/>
          </a:prstGeom>
        </p:spPr>
      </p:pic>
      <p:pic>
        <p:nvPicPr>
          <p:cNvPr id="7" name="Picture 6">
            <a:extLst>
              <a:ext uri="{FF2B5EF4-FFF2-40B4-BE49-F238E27FC236}">
                <a16:creationId xmlns:a16="http://schemas.microsoft.com/office/drawing/2014/main" id="{BE18C19C-C184-481B-AA49-EED1387CB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846" y="2115151"/>
            <a:ext cx="4478154" cy="2985436"/>
          </a:xfrm>
          <a:prstGeom prst="rect">
            <a:avLst/>
          </a:prstGeom>
        </p:spPr>
      </p:pic>
      <p:sp>
        <p:nvSpPr>
          <p:cNvPr id="4" name="TextBox 3">
            <a:extLst>
              <a:ext uri="{FF2B5EF4-FFF2-40B4-BE49-F238E27FC236}">
                <a16:creationId xmlns:a16="http://schemas.microsoft.com/office/drawing/2014/main" id="{4F19B195-40ED-4CBE-AE85-DC6F94E29A68}"/>
              </a:ext>
            </a:extLst>
          </p:cNvPr>
          <p:cNvSpPr txBox="1"/>
          <p:nvPr/>
        </p:nvSpPr>
        <p:spPr>
          <a:xfrm>
            <a:off x="274320" y="274320"/>
            <a:ext cx="1560790" cy="369332"/>
          </a:xfrm>
          <a:prstGeom prst="rect">
            <a:avLst/>
          </a:prstGeom>
          <a:noFill/>
        </p:spPr>
        <p:txBody>
          <a:bodyPr wrap="square" rtlCol="0">
            <a:spAutoFit/>
          </a:bodyPr>
          <a:lstStyle/>
          <a:p>
            <a:r>
              <a:rPr lang="en-US" dirty="0">
                <a:solidFill>
                  <a:srgbClr val="C00000"/>
                </a:solidFill>
                <a:latin typeface="Arial Narrow" panose="020B0606020202030204" pitchFamily="34" charset="0"/>
              </a:rPr>
              <a:t>Multi-Purpose</a:t>
            </a:r>
          </a:p>
        </p:txBody>
      </p:sp>
    </p:spTree>
    <p:extLst>
      <p:ext uri="{BB962C8B-B14F-4D97-AF65-F5344CB8AC3E}">
        <p14:creationId xmlns:p14="http://schemas.microsoft.com/office/powerpoint/2010/main" val="37378823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TotalTime>
  <Words>960</Words>
  <Application>Microsoft Office PowerPoint</Application>
  <PresentationFormat>On-screen Show (4:3)</PresentationFormat>
  <Paragraphs>89</Paragraphs>
  <Slides>24</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Arial Narrow</vt:lpstr>
      <vt:lpstr>Calibri</vt:lpstr>
      <vt:lpstr>Calibri Light</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Bargmann, Joel</dc:creator>
  <cp:lastModifiedBy>Sabrina Chilcott</cp:lastModifiedBy>
  <cp:revision>46</cp:revision>
  <cp:lastPrinted>2019-11-20T15:31:18Z</cp:lastPrinted>
  <dcterms:created xsi:type="dcterms:W3CDTF">2019-11-19T22:30:33Z</dcterms:created>
  <dcterms:modified xsi:type="dcterms:W3CDTF">2020-03-10T23:02:09Z</dcterms:modified>
</cp:coreProperties>
</file>